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Lst>
  <p:notesMasterIdLst>
    <p:notesMasterId r:id="rId19"/>
  </p:notesMasterIdLst>
  <p:handoutMasterIdLst>
    <p:handoutMasterId r:id="rId20"/>
  </p:handoutMasterIdLst>
  <p:sldIdLst>
    <p:sldId id="256" r:id="rId5"/>
    <p:sldId id="265" r:id="rId6"/>
    <p:sldId id="266" r:id="rId7"/>
    <p:sldId id="271" r:id="rId8"/>
    <p:sldId id="303" r:id="rId9"/>
    <p:sldId id="308" r:id="rId10"/>
    <p:sldId id="307" r:id="rId11"/>
    <p:sldId id="313" r:id="rId12"/>
    <p:sldId id="309" r:id="rId13"/>
    <p:sldId id="310" r:id="rId14"/>
    <p:sldId id="311" r:id="rId15"/>
    <p:sldId id="314" r:id="rId16"/>
    <p:sldId id="27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926"/>
    <a:srgbClr val="E6442F"/>
    <a:srgbClr val="CC6516"/>
    <a:srgbClr val="F5AE54"/>
    <a:srgbClr val="FF9502"/>
    <a:srgbClr val="2FA3DE"/>
    <a:srgbClr val="008F00"/>
    <a:srgbClr val="941100"/>
    <a:srgbClr val="007B7D"/>
    <a:srgbClr val="9644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94660"/>
  </p:normalViewPr>
  <p:slideViewPr>
    <p:cSldViewPr snapToGrid="0">
      <p:cViewPr varScale="1">
        <p:scale>
          <a:sx n="61" d="100"/>
          <a:sy n="61" d="100"/>
        </p:scale>
        <p:origin x="756" y="52"/>
      </p:cViewPr>
      <p:guideLst/>
    </p:cSldViewPr>
  </p:slideViewPr>
  <p:notesTextViewPr>
    <p:cViewPr>
      <p:scale>
        <a:sx n="1" d="1"/>
        <a:sy n="1" d="1"/>
      </p:scale>
      <p:origin x="0" y="0"/>
    </p:cViewPr>
  </p:notesTextViewPr>
  <p:notesViewPr>
    <p:cSldViewPr snapToGrid="0">
      <p:cViewPr varScale="1">
        <p:scale>
          <a:sx n="118" d="100"/>
          <a:sy n="118" d="100"/>
        </p:scale>
        <p:origin x="42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9B563C7-11C3-4D4D-A39C-E754A0E09AAF}" type="datetimeFigureOut">
              <a:rPr lang="es-ES_tradnl" smtClean="0"/>
              <a:t>29/11/2021</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0F54EB-F196-3149-BF4D-36260E6EAE9C}" type="slidenum">
              <a:rPr lang="es-ES_tradnl" smtClean="0"/>
              <a:t>‹Nº›</a:t>
            </a:fld>
            <a:endParaRPr lang="es-ES_tradnl"/>
          </a:p>
        </p:txBody>
      </p:sp>
    </p:spTree>
    <p:extLst>
      <p:ext uri="{BB962C8B-B14F-4D97-AF65-F5344CB8AC3E}">
        <p14:creationId xmlns:p14="http://schemas.microsoft.com/office/powerpoint/2010/main" val="13892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F2056-17C5-F546-BA48-682CDBB4F942}" type="datetimeFigureOut">
              <a:rPr lang="es-ES_tradnl" smtClean="0"/>
              <a:t>29/11/2021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01167-A02E-3541-B1EC-BCCE1EA34010}" type="slidenum">
              <a:rPr lang="es-ES_tradnl" smtClean="0"/>
              <a:t>‹Nº›</a:t>
            </a:fld>
            <a:endParaRPr lang="es-ES_tradnl"/>
          </a:p>
        </p:txBody>
      </p:sp>
    </p:spTree>
    <p:extLst>
      <p:ext uri="{BB962C8B-B14F-4D97-AF65-F5344CB8AC3E}">
        <p14:creationId xmlns:p14="http://schemas.microsoft.com/office/powerpoint/2010/main" val="193691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_Sli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FD603-C451-48B4-9C52-62C342E267D2}"/>
              </a:ext>
            </a:extLst>
          </p:cNvPr>
          <p:cNvSpPr>
            <a:spLocks noGrp="1"/>
          </p:cNvSpPr>
          <p:nvPr>
            <p:ph type="ctrTitle" hasCustomPrompt="1"/>
          </p:nvPr>
        </p:nvSpPr>
        <p:spPr>
          <a:xfrm>
            <a:off x="2095500" y="4133850"/>
            <a:ext cx="9144000" cy="719138"/>
          </a:xfrm>
          <a:prstGeom prst="rect">
            <a:avLst/>
          </a:prstGeom>
        </p:spPr>
        <p:txBody>
          <a:bodyPr anchor="b"/>
          <a:lstStyle>
            <a:lvl1pPr algn="r">
              <a:defRPr sz="4000">
                <a:solidFill>
                  <a:schemeClr val="bg1"/>
                </a:solidFill>
                <a:latin typeface="Arial" panose="020B0604020202020204" pitchFamily="34" charset="0"/>
                <a:cs typeface="Arial" panose="020B0604020202020204" pitchFamily="34" charset="0"/>
              </a:defRPr>
            </a:lvl1pPr>
          </a:lstStyle>
          <a:p>
            <a:r>
              <a:rPr lang="es-ES" dirty="0" err="1"/>
              <a:t>Title</a:t>
            </a:r>
            <a:endParaRPr lang="en-GB" dirty="0"/>
          </a:p>
        </p:txBody>
      </p:sp>
      <p:sp>
        <p:nvSpPr>
          <p:cNvPr id="3" name="Subtítulo 2">
            <a:extLst>
              <a:ext uri="{FF2B5EF4-FFF2-40B4-BE49-F238E27FC236}">
                <a16:creationId xmlns:a16="http://schemas.microsoft.com/office/drawing/2014/main" id="{E153DD94-277A-4B69-81BF-B5A71E45701A}"/>
              </a:ext>
            </a:extLst>
          </p:cNvPr>
          <p:cNvSpPr>
            <a:spLocks noGrp="1"/>
          </p:cNvSpPr>
          <p:nvPr>
            <p:ph type="subTitle" idx="1" hasCustomPrompt="1"/>
          </p:nvPr>
        </p:nvSpPr>
        <p:spPr>
          <a:xfrm>
            <a:off x="2095500" y="5127227"/>
            <a:ext cx="9144000" cy="473869"/>
          </a:xfrm>
          <a:prstGeom prst="rect">
            <a:avLst/>
          </a:prstGeom>
        </p:spPr>
        <p:txBody>
          <a:bodyPr anchor="ctr" anchorCtr="0"/>
          <a:lstStyle>
            <a:lvl1pPr marL="0" indent="0" algn="r">
              <a:buNone/>
              <a:defRPr sz="180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Place and Date</a:t>
            </a:r>
            <a:endParaRPr lang="en-GB" dirty="0"/>
          </a:p>
        </p:txBody>
      </p:sp>
    </p:spTree>
    <p:extLst>
      <p:ext uri="{BB962C8B-B14F-4D97-AF65-F5344CB8AC3E}">
        <p14:creationId xmlns:p14="http://schemas.microsoft.com/office/powerpoint/2010/main" val="360716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iddle_Sli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E1D58-CC49-40CF-81ED-FB74F9DD7F91}"/>
              </a:ext>
            </a:extLst>
          </p:cNvPr>
          <p:cNvSpPr>
            <a:spLocks noGrp="1"/>
          </p:cNvSpPr>
          <p:nvPr>
            <p:ph type="ctrTitle" hasCustomPrompt="1"/>
          </p:nvPr>
        </p:nvSpPr>
        <p:spPr>
          <a:xfrm>
            <a:off x="2101969" y="4045786"/>
            <a:ext cx="9144000" cy="456149"/>
          </a:xfrm>
          <a:prstGeom prst="rect">
            <a:avLst/>
          </a:prstGeom>
        </p:spPr>
        <p:txBody>
          <a:bodyPr anchor="ctr" anchorCtr="0"/>
          <a:lstStyle>
            <a:lvl1pPr algn="r">
              <a:defRPr sz="3200" b="1">
                <a:solidFill>
                  <a:schemeClr val="bg1"/>
                </a:solidFill>
              </a:defRPr>
            </a:lvl1pPr>
          </a:lstStyle>
          <a:p>
            <a:r>
              <a:rPr lang="es-ES" dirty="0" err="1"/>
              <a:t>Title</a:t>
            </a:r>
            <a:endParaRPr lang="en-GB" dirty="0"/>
          </a:p>
        </p:txBody>
      </p:sp>
      <p:sp>
        <p:nvSpPr>
          <p:cNvPr id="3" name="Subtítulo 2">
            <a:extLst>
              <a:ext uri="{FF2B5EF4-FFF2-40B4-BE49-F238E27FC236}">
                <a16:creationId xmlns:a16="http://schemas.microsoft.com/office/drawing/2014/main" id="{BB902813-D2C9-46F2-82C3-464098034F56}"/>
              </a:ext>
            </a:extLst>
          </p:cNvPr>
          <p:cNvSpPr>
            <a:spLocks noGrp="1"/>
          </p:cNvSpPr>
          <p:nvPr>
            <p:ph type="subTitle" idx="1" hasCustomPrompt="1"/>
          </p:nvPr>
        </p:nvSpPr>
        <p:spPr>
          <a:xfrm>
            <a:off x="2101966" y="4472884"/>
            <a:ext cx="9144000" cy="365126"/>
          </a:xfrm>
          <a:prstGeom prst="rect">
            <a:avLst/>
          </a:prstGeom>
        </p:spPr>
        <p:txBody>
          <a:bodyPr anchor="ctr" anchorCtr="0">
            <a:norm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Subtittle</a:t>
            </a:r>
            <a:endParaRPr lang="en-GB" dirty="0"/>
          </a:p>
        </p:txBody>
      </p:sp>
      <p:sp>
        <p:nvSpPr>
          <p:cNvPr id="6" name="Marcador de número de diapositiva 5">
            <a:extLst>
              <a:ext uri="{FF2B5EF4-FFF2-40B4-BE49-F238E27FC236}">
                <a16:creationId xmlns:a16="http://schemas.microsoft.com/office/drawing/2014/main" id="{4E10CC72-BEC0-43E3-AA49-C2847BDBCB0E}"/>
              </a:ext>
            </a:extLst>
          </p:cNvPr>
          <p:cNvSpPr>
            <a:spLocks noGrp="1"/>
          </p:cNvSpPr>
          <p:nvPr>
            <p:ph type="sldNum" sz="quarter" idx="12"/>
          </p:nvPr>
        </p:nvSpPr>
        <p:spPr/>
        <p:txBody>
          <a:bodyPr/>
          <a:lstStyle/>
          <a:p>
            <a:fld id="{041AF76B-6F9A-436C-91EE-60B56C70F4BD}" type="slidenum">
              <a:rPr lang="en-GB" smtClean="0"/>
              <a:t>‹Nº›</a:t>
            </a:fld>
            <a:endParaRPr lang="en-GB"/>
          </a:p>
        </p:txBody>
      </p:sp>
    </p:spTree>
    <p:extLst>
      <p:ext uri="{BB962C8B-B14F-4D97-AF65-F5344CB8AC3E}">
        <p14:creationId xmlns:p14="http://schemas.microsoft.com/office/powerpoint/2010/main" val="21945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Slide 1">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9129600" y="6310800"/>
            <a:ext cx="2743200" cy="365125"/>
          </a:xfrm>
        </p:spPr>
        <p:txBody>
          <a:bodyPr/>
          <a:lstStyle/>
          <a:p>
            <a:fld id="{BBC95AA2-3B59-4831-8BC6-006282D7F8BD}" type="slidenum">
              <a:rPr lang="en-GB" smtClean="0"/>
              <a:t>‹Nº›</a:t>
            </a:fld>
            <a:endParaRPr lang="en-GB"/>
          </a:p>
        </p:txBody>
      </p:sp>
      <p:sp>
        <p:nvSpPr>
          <p:cNvPr id="13" name="Título 1">
            <a:extLst>
              <a:ext uri="{FF2B5EF4-FFF2-40B4-BE49-F238E27FC236}">
                <a16:creationId xmlns:a16="http://schemas.microsoft.com/office/drawing/2014/main" id="{A3E636B5-BC63-4ED5-84A7-4948DE2F9012}"/>
              </a:ext>
            </a:extLst>
          </p:cNvPr>
          <p:cNvSpPr>
            <a:spLocks noGrp="1"/>
          </p:cNvSpPr>
          <p:nvPr>
            <p:ph type="title" hasCustomPrompt="1"/>
          </p:nvPr>
        </p:nvSpPr>
        <p:spPr>
          <a:xfrm>
            <a:off x="3929063" y="487394"/>
            <a:ext cx="8034336" cy="365126"/>
          </a:xfrm>
          <a:prstGeom prst="rect">
            <a:avLst/>
          </a:prstGeom>
        </p:spPr>
        <p:txBody>
          <a:bodyPr/>
          <a:lstStyle>
            <a:lvl1pPr algn="r">
              <a:defRPr sz="2800" b="1">
                <a:solidFill>
                  <a:schemeClr val="tx1"/>
                </a:solidFill>
                <a:latin typeface="Arial" panose="020B0604020202020204" pitchFamily="34" charset="0"/>
                <a:cs typeface="Arial" panose="020B0604020202020204" pitchFamily="34" charset="0"/>
              </a:defRPr>
            </a:lvl1pPr>
          </a:lstStyle>
          <a:p>
            <a:r>
              <a:rPr lang="es-ES" dirty="0" err="1"/>
              <a:t>Title</a:t>
            </a:r>
            <a:endParaRPr lang="en-GB" dirty="0"/>
          </a:p>
        </p:txBody>
      </p:sp>
      <p:sp>
        <p:nvSpPr>
          <p:cNvPr id="4" name="Marcador de texto 3"/>
          <p:cNvSpPr>
            <a:spLocks noGrp="1"/>
          </p:cNvSpPr>
          <p:nvPr>
            <p:ph type="body" sz="quarter" idx="11" hasCustomPrompt="1"/>
          </p:nvPr>
        </p:nvSpPr>
        <p:spPr>
          <a:xfrm>
            <a:off x="396875" y="1736725"/>
            <a:ext cx="10682605" cy="488315"/>
          </a:xfrm>
          <a:prstGeom prst="rect">
            <a:avLst/>
          </a:prstGeom>
        </p:spPr>
        <p:txBody>
          <a:bodyPr/>
          <a:lstStyle>
            <a:lvl1pPr marL="0" indent="0">
              <a:buNone/>
              <a:defRPr sz="2400">
                <a:solidFill>
                  <a:srgbClr val="BD0926"/>
                </a:solidFill>
              </a:defRPr>
            </a:lvl1pPr>
          </a:lstStyle>
          <a:p>
            <a:pPr lvl="0"/>
            <a:r>
              <a:rPr lang="es-ES_tradnl" dirty="0" err="1"/>
              <a:t>Title</a:t>
            </a:r>
            <a:r>
              <a:rPr lang="es-ES_tradnl" dirty="0"/>
              <a:t> 1</a:t>
            </a:r>
          </a:p>
        </p:txBody>
      </p:sp>
      <p:sp>
        <p:nvSpPr>
          <p:cNvPr id="11" name="Marcador de texto 3"/>
          <p:cNvSpPr>
            <a:spLocks noGrp="1"/>
          </p:cNvSpPr>
          <p:nvPr>
            <p:ph type="body" sz="quarter" idx="17" hasCustomPrompt="1"/>
          </p:nvPr>
        </p:nvSpPr>
        <p:spPr>
          <a:xfrm>
            <a:off x="396875" y="3533896"/>
            <a:ext cx="10682605" cy="488315"/>
          </a:xfrm>
          <a:prstGeom prst="rect">
            <a:avLst/>
          </a:prstGeom>
        </p:spPr>
        <p:txBody>
          <a:bodyPr/>
          <a:lstStyle>
            <a:lvl1pPr marL="0" indent="0">
              <a:buNone/>
              <a:defRPr sz="2000">
                <a:solidFill>
                  <a:schemeClr val="tx1">
                    <a:lumMod val="65000"/>
                    <a:lumOff val="35000"/>
                  </a:schemeClr>
                </a:solidFill>
              </a:defRPr>
            </a:lvl1pPr>
          </a:lstStyle>
          <a:p>
            <a:pPr lvl="0"/>
            <a:r>
              <a:rPr lang="es-ES_tradnl" dirty="0" err="1"/>
              <a:t>xxxxxx</a:t>
            </a:r>
            <a:endParaRPr lang="es-ES_tradnl" dirty="0"/>
          </a:p>
        </p:txBody>
      </p:sp>
      <p:sp>
        <p:nvSpPr>
          <p:cNvPr id="12" name="Marcador de texto 3"/>
          <p:cNvSpPr>
            <a:spLocks noGrp="1"/>
          </p:cNvSpPr>
          <p:nvPr>
            <p:ph type="body" sz="quarter" idx="18" hasCustomPrompt="1"/>
          </p:nvPr>
        </p:nvSpPr>
        <p:spPr>
          <a:xfrm>
            <a:off x="396875" y="2239645"/>
            <a:ext cx="10682605" cy="488315"/>
          </a:xfrm>
          <a:prstGeom prst="rect">
            <a:avLst/>
          </a:prstGeom>
        </p:spPr>
        <p:txBody>
          <a:bodyPr/>
          <a:lstStyle>
            <a:lvl1pPr marL="0" indent="0">
              <a:buNone/>
              <a:defRPr sz="2000">
                <a:solidFill>
                  <a:schemeClr val="tx1"/>
                </a:solidFill>
              </a:defRPr>
            </a:lvl1pPr>
          </a:lstStyle>
          <a:p>
            <a:pPr lvl="0"/>
            <a:r>
              <a:rPr lang="es-ES_tradnl" dirty="0" err="1"/>
              <a:t>Title</a:t>
            </a:r>
            <a:r>
              <a:rPr lang="es-ES_tradnl" dirty="0"/>
              <a:t> 2</a:t>
            </a:r>
          </a:p>
        </p:txBody>
      </p:sp>
      <p:sp>
        <p:nvSpPr>
          <p:cNvPr id="15" name="Marcador de texto 3"/>
          <p:cNvSpPr>
            <a:spLocks noGrp="1"/>
          </p:cNvSpPr>
          <p:nvPr>
            <p:ph type="body" sz="quarter" idx="19" hasCustomPrompt="1"/>
          </p:nvPr>
        </p:nvSpPr>
        <p:spPr>
          <a:xfrm>
            <a:off x="412115" y="2727325"/>
            <a:ext cx="10667365" cy="488315"/>
          </a:xfrm>
          <a:prstGeom prst="rect">
            <a:avLst/>
          </a:prstGeom>
        </p:spPr>
        <p:txBody>
          <a:bodyPr/>
          <a:lstStyle>
            <a:lvl1pPr marL="457200" indent="-457200">
              <a:buClr>
                <a:srgbClr val="E6442F"/>
              </a:buClr>
              <a:buFont typeface="Arial" panose="020B0604020202020204" pitchFamily="34" charset="0"/>
              <a:buChar char="•"/>
              <a:defRPr sz="2000">
                <a:solidFill>
                  <a:schemeClr val="tx1">
                    <a:lumMod val="65000"/>
                    <a:lumOff val="35000"/>
                  </a:schemeClr>
                </a:solidFill>
              </a:defRPr>
            </a:lvl1pPr>
          </a:lstStyle>
          <a:p>
            <a:pPr lvl="0"/>
            <a:r>
              <a:rPr lang="es-ES_tradnl" dirty="0" err="1"/>
              <a:t>xxxxx</a:t>
            </a:r>
            <a:endParaRPr lang="es-ES_tradnl" dirty="0"/>
          </a:p>
        </p:txBody>
      </p:sp>
    </p:spTree>
    <p:extLst>
      <p:ext uri="{BB962C8B-B14F-4D97-AF65-F5344CB8AC3E}">
        <p14:creationId xmlns:p14="http://schemas.microsoft.com/office/powerpoint/2010/main" val="83484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Slide 2">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3E636B5-BC63-4ED5-84A7-4948DE2F9012}"/>
              </a:ext>
            </a:extLst>
          </p:cNvPr>
          <p:cNvSpPr>
            <a:spLocks noGrp="1"/>
          </p:cNvSpPr>
          <p:nvPr>
            <p:ph type="title" hasCustomPrompt="1"/>
          </p:nvPr>
        </p:nvSpPr>
        <p:spPr>
          <a:xfrm>
            <a:off x="3929063" y="486000"/>
            <a:ext cx="8034336" cy="365126"/>
          </a:xfrm>
          <a:prstGeom prst="rect">
            <a:avLst/>
          </a:prstGeom>
        </p:spPr>
        <p:txBody>
          <a:bodyPr/>
          <a:lstStyle>
            <a:lvl1pPr algn="r">
              <a:defRPr sz="2800" b="1">
                <a:solidFill>
                  <a:schemeClr val="tx1"/>
                </a:solidFill>
                <a:latin typeface="Arial" panose="020B0604020202020204" pitchFamily="34" charset="0"/>
                <a:cs typeface="Arial" panose="020B0604020202020204" pitchFamily="34" charset="0"/>
              </a:defRPr>
            </a:lvl1pPr>
          </a:lstStyle>
          <a:p>
            <a:r>
              <a:rPr lang="es-ES" dirty="0" err="1"/>
              <a:t>Title</a:t>
            </a:r>
            <a:endParaRPr lang="en-GB" dirty="0"/>
          </a:p>
        </p:txBody>
      </p:sp>
      <p:sp>
        <p:nvSpPr>
          <p:cNvPr id="9" name="Marcador de número de diapositiva 5">
            <a:extLst>
              <a:ext uri="{FF2B5EF4-FFF2-40B4-BE49-F238E27FC236}">
                <a16:creationId xmlns:a16="http://schemas.microsoft.com/office/drawing/2014/main" id="{256E422B-1FA2-4D2D-9DAF-A8A1072DE8BF}"/>
              </a:ext>
            </a:extLst>
          </p:cNvPr>
          <p:cNvSpPr>
            <a:spLocks noGrp="1"/>
          </p:cNvSpPr>
          <p:nvPr>
            <p:ph type="sldNum" sz="quarter" idx="4"/>
          </p:nvPr>
        </p:nvSpPr>
        <p:spPr>
          <a:xfrm>
            <a:off x="9129600" y="63108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5AA2-3B59-4831-8BC6-006282D7F8BD}" type="slidenum">
              <a:rPr lang="en-GB" smtClean="0"/>
              <a:t>‹Nº›</a:t>
            </a:fld>
            <a:endParaRPr lang="en-GB"/>
          </a:p>
        </p:txBody>
      </p:sp>
      <p:sp>
        <p:nvSpPr>
          <p:cNvPr id="10" name="Marcador de imagen 9"/>
          <p:cNvSpPr>
            <a:spLocks noGrp="1"/>
          </p:cNvSpPr>
          <p:nvPr>
            <p:ph type="pic" sz="quarter" idx="12" hasCustomPrompt="1"/>
          </p:nvPr>
        </p:nvSpPr>
        <p:spPr>
          <a:xfrm>
            <a:off x="6714847" y="1588393"/>
            <a:ext cx="5248552" cy="3036370"/>
          </a:xfrm>
          <a:prstGeom prst="rect">
            <a:avLst/>
          </a:prstGeom>
        </p:spPr>
        <p:txBody>
          <a:bodyPr/>
          <a:lstStyle>
            <a:lvl1pPr>
              <a:defRPr sz="16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_tradnl" dirty="0"/>
              <a:t>Añadir imagen</a:t>
            </a:r>
          </a:p>
        </p:txBody>
      </p:sp>
      <p:sp>
        <p:nvSpPr>
          <p:cNvPr id="13" name="Marcador de imagen 11"/>
          <p:cNvSpPr>
            <a:spLocks noGrp="1"/>
          </p:cNvSpPr>
          <p:nvPr>
            <p:ph type="pic" sz="quarter" idx="14" hasCustomPrompt="1"/>
          </p:nvPr>
        </p:nvSpPr>
        <p:spPr>
          <a:xfrm>
            <a:off x="6714847" y="4697669"/>
            <a:ext cx="1692000" cy="1122362"/>
          </a:xfrm>
          <a:prstGeom prst="rect">
            <a:avLst/>
          </a:prstGeom>
        </p:spPr>
        <p:txBody>
          <a:bodyPr/>
          <a:lstStyle>
            <a:lvl1pPr marL="0" indent="0">
              <a:buNone/>
              <a:defRPr sz="1600"/>
            </a:lvl1pPr>
          </a:lstStyle>
          <a:p>
            <a:r>
              <a:rPr lang="es-ES_tradnl" dirty="0"/>
              <a:t>Añadir imagen</a:t>
            </a:r>
          </a:p>
        </p:txBody>
      </p:sp>
      <p:sp>
        <p:nvSpPr>
          <p:cNvPr id="8" name="Marcador de imagen 11"/>
          <p:cNvSpPr>
            <a:spLocks noGrp="1"/>
          </p:cNvSpPr>
          <p:nvPr>
            <p:ph type="pic" sz="quarter" idx="15" hasCustomPrompt="1"/>
          </p:nvPr>
        </p:nvSpPr>
        <p:spPr>
          <a:xfrm>
            <a:off x="10271399" y="4697669"/>
            <a:ext cx="1692000" cy="1122362"/>
          </a:xfrm>
          <a:prstGeom prst="rect">
            <a:avLst/>
          </a:prstGeom>
        </p:spPr>
        <p:txBody>
          <a:bodyPr/>
          <a:lstStyle>
            <a:lvl1pPr marL="0" indent="0">
              <a:buNone/>
              <a:defRPr sz="1600"/>
            </a:lvl1pPr>
          </a:lstStyle>
          <a:p>
            <a:r>
              <a:rPr lang="es-ES_tradnl" dirty="0"/>
              <a:t>Añadir imagen</a:t>
            </a:r>
          </a:p>
        </p:txBody>
      </p:sp>
      <p:sp>
        <p:nvSpPr>
          <p:cNvPr id="11" name="Marcador de imagen 11"/>
          <p:cNvSpPr>
            <a:spLocks noGrp="1"/>
          </p:cNvSpPr>
          <p:nvPr>
            <p:ph type="pic" sz="quarter" idx="16" hasCustomPrompt="1"/>
          </p:nvPr>
        </p:nvSpPr>
        <p:spPr>
          <a:xfrm>
            <a:off x="8508363" y="4697669"/>
            <a:ext cx="1692000" cy="1122362"/>
          </a:xfrm>
          <a:prstGeom prst="rect">
            <a:avLst/>
          </a:prstGeom>
        </p:spPr>
        <p:txBody>
          <a:bodyPr/>
          <a:lstStyle>
            <a:lvl1pPr marL="0" indent="0">
              <a:buNone/>
              <a:defRPr sz="1600"/>
            </a:lvl1pPr>
          </a:lstStyle>
          <a:p>
            <a:r>
              <a:rPr lang="es-ES_tradnl" dirty="0"/>
              <a:t>Añadir imagen</a:t>
            </a:r>
          </a:p>
        </p:txBody>
      </p:sp>
      <p:sp>
        <p:nvSpPr>
          <p:cNvPr id="4" name="Marcador de texto 3"/>
          <p:cNvSpPr>
            <a:spLocks noGrp="1"/>
          </p:cNvSpPr>
          <p:nvPr>
            <p:ph type="body" sz="quarter" idx="17" hasCustomPrompt="1"/>
          </p:nvPr>
        </p:nvSpPr>
        <p:spPr>
          <a:xfrm>
            <a:off x="396874" y="1735200"/>
            <a:ext cx="6171566" cy="489600"/>
          </a:xfrm>
          <a:prstGeom prst="rect">
            <a:avLst/>
          </a:prstGeom>
        </p:spPr>
        <p:txBody>
          <a:bodyPr/>
          <a:lstStyle>
            <a:lvl1pPr marL="0" indent="0">
              <a:buNone/>
              <a:defRPr sz="2400">
                <a:solidFill>
                  <a:srgbClr val="BD0926"/>
                </a:solidFill>
              </a:defRPr>
            </a:lvl1pPr>
          </a:lstStyle>
          <a:p>
            <a:pPr lvl="0"/>
            <a:r>
              <a:rPr lang="es-ES_tradnl" dirty="0" err="1"/>
              <a:t>Title</a:t>
            </a:r>
            <a:r>
              <a:rPr lang="es-ES_tradnl" dirty="0"/>
              <a:t> 1</a:t>
            </a:r>
          </a:p>
        </p:txBody>
      </p:sp>
      <p:sp>
        <p:nvSpPr>
          <p:cNvPr id="14" name="Marcador de texto 3"/>
          <p:cNvSpPr>
            <a:spLocks noGrp="1"/>
          </p:cNvSpPr>
          <p:nvPr>
            <p:ph type="body" sz="quarter" idx="18" hasCustomPrompt="1"/>
          </p:nvPr>
        </p:nvSpPr>
        <p:spPr>
          <a:xfrm>
            <a:off x="396874" y="2239200"/>
            <a:ext cx="6171566" cy="578802"/>
          </a:xfrm>
          <a:prstGeom prst="rect">
            <a:avLst/>
          </a:prstGeom>
        </p:spPr>
        <p:txBody>
          <a:bodyPr/>
          <a:lstStyle>
            <a:lvl1pPr marL="0" indent="0">
              <a:buNone/>
              <a:defRPr sz="2000">
                <a:solidFill>
                  <a:schemeClr val="tx1"/>
                </a:solidFill>
              </a:defRPr>
            </a:lvl1pPr>
          </a:lstStyle>
          <a:p>
            <a:pPr lvl="0"/>
            <a:r>
              <a:rPr lang="es-ES_tradnl" dirty="0" err="1"/>
              <a:t>Title</a:t>
            </a:r>
            <a:r>
              <a:rPr lang="es-ES_tradnl" dirty="0"/>
              <a:t> 2</a:t>
            </a:r>
          </a:p>
        </p:txBody>
      </p:sp>
      <p:sp>
        <p:nvSpPr>
          <p:cNvPr id="15" name="Marcador de texto 3"/>
          <p:cNvSpPr>
            <a:spLocks noGrp="1"/>
          </p:cNvSpPr>
          <p:nvPr>
            <p:ph type="body" sz="quarter" idx="19" hasCustomPrompt="1"/>
          </p:nvPr>
        </p:nvSpPr>
        <p:spPr>
          <a:xfrm>
            <a:off x="381634" y="2937485"/>
            <a:ext cx="6171566" cy="578802"/>
          </a:xfrm>
          <a:prstGeom prst="rect">
            <a:avLst/>
          </a:prstGeom>
        </p:spPr>
        <p:txBody>
          <a:bodyPr/>
          <a:lstStyle>
            <a:lvl1pPr marL="457200" indent="-457200">
              <a:buClr>
                <a:srgbClr val="E6442F"/>
              </a:buClr>
              <a:buFont typeface="Arial" panose="020B0604020202020204" pitchFamily="34" charset="0"/>
              <a:buChar char="•"/>
              <a:defRPr sz="2000">
                <a:solidFill>
                  <a:schemeClr val="tx1">
                    <a:lumMod val="65000"/>
                    <a:lumOff val="35000"/>
                  </a:schemeClr>
                </a:solidFill>
              </a:defRPr>
            </a:lvl1pPr>
          </a:lstStyle>
          <a:p>
            <a:pPr lvl="0"/>
            <a:r>
              <a:rPr lang="es-ES_tradnl" dirty="0" err="1"/>
              <a:t>xxxxx</a:t>
            </a:r>
            <a:endParaRPr lang="es-ES_tradnl" dirty="0"/>
          </a:p>
        </p:txBody>
      </p:sp>
    </p:spTree>
    <p:extLst>
      <p:ext uri="{BB962C8B-B14F-4D97-AF65-F5344CB8AC3E}">
        <p14:creationId xmlns:p14="http://schemas.microsoft.com/office/powerpoint/2010/main" val="37933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nal_Slide">
    <p:spTree>
      <p:nvGrpSpPr>
        <p:cNvPr id="1" name=""/>
        <p:cNvGrpSpPr/>
        <p:nvPr/>
      </p:nvGrpSpPr>
      <p:grpSpPr>
        <a:xfrm>
          <a:off x="0" y="0"/>
          <a:ext cx="0" cy="0"/>
          <a:chOff x="0" y="0"/>
          <a:chExt cx="0" cy="0"/>
        </a:xfrm>
      </p:grpSpPr>
      <p:sp>
        <p:nvSpPr>
          <p:cNvPr id="8" name="Marcador de título 1">
            <a:extLst>
              <a:ext uri="{FF2B5EF4-FFF2-40B4-BE49-F238E27FC236}">
                <a16:creationId xmlns:a16="http://schemas.microsoft.com/office/drawing/2014/main" id="{E665FD31-BCDB-42C4-95DC-D0BCCE896DC7}"/>
              </a:ext>
            </a:extLst>
          </p:cNvPr>
          <p:cNvSpPr>
            <a:spLocks noGrp="1"/>
          </p:cNvSpPr>
          <p:nvPr>
            <p:ph type="title" hasCustomPrompt="1"/>
          </p:nvPr>
        </p:nvSpPr>
        <p:spPr>
          <a:xfrm>
            <a:off x="283951" y="2700068"/>
            <a:ext cx="7246909" cy="728932"/>
          </a:xfrm>
          <a:prstGeom prst="rect">
            <a:avLst/>
          </a:prstGeom>
        </p:spPr>
        <p:txBody>
          <a:bodyPr vert="horz" lIns="91440" tIns="45720" rIns="91440" bIns="45720" rtlCol="0" anchor="ctr">
            <a:normAutofit/>
          </a:bodyPr>
          <a:lstStyle>
            <a:lvl1pPr>
              <a:lnSpc>
                <a:spcPct val="100000"/>
              </a:lnSpc>
              <a:spcBef>
                <a:spcPts val="600"/>
              </a:spcBef>
              <a:spcAft>
                <a:spcPts val="600"/>
              </a:spcAft>
              <a:defRPr sz="1400" b="1" baseline="0">
                <a:solidFill>
                  <a:schemeClr val="bg1"/>
                </a:solidFill>
                <a:latin typeface="Arial" panose="020B0604020202020204" pitchFamily="34" charset="0"/>
                <a:cs typeface="Arial" panose="020B0604020202020204" pitchFamily="34" charset="0"/>
              </a:defRPr>
            </a:lvl1pPr>
          </a:lstStyle>
          <a:p>
            <a:r>
              <a:rPr lang="es-ES" dirty="0" err="1"/>
              <a:t>Name</a:t>
            </a:r>
            <a:r>
              <a:rPr lang="es-ES" dirty="0"/>
              <a:t> and </a:t>
            </a:r>
            <a:r>
              <a:rPr lang="es-ES" dirty="0" err="1"/>
              <a:t>Surname</a:t>
            </a:r>
            <a:r>
              <a:rPr lang="es-ES" dirty="0"/>
              <a:t> | Position</a:t>
            </a:r>
            <a:br>
              <a:rPr lang="es-ES" dirty="0"/>
            </a:br>
            <a:r>
              <a:rPr lang="es-ES" dirty="0" err="1"/>
              <a:t>Phone</a:t>
            </a:r>
            <a:r>
              <a:rPr lang="es-ES" dirty="0"/>
              <a:t> | e-mail</a:t>
            </a:r>
            <a:endParaRPr lang="en-GB" dirty="0"/>
          </a:p>
        </p:txBody>
      </p:sp>
    </p:spTree>
    <p:extLst>
      <p:ext uri="{BB962C8B-B14F-4D97-AF65-F5344CB8AC3E}">
        <p14:creationId xmlns:p14="http://schemas.microsoft.com/office/powerpoint/2010/main" val="1047624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n 2" descr="Logotipo, nombre de la empresa&#10;&#10;Descripción generada automáticamente">
            <a:extLst>
              <a:ext uri="{FF2B5EF4-FFF2-40B4-BE49-F238E27FC236}">
                <a16:creationId xmlns:a16="http://schemas.microsoft.com/office/drawing/2014/main" id="{8355435E-1960-47AB-8F5E-A59E7209C8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45" t="11576" b="13923"/>
          <a:stretch/>
        </p:blipFill>
        <p:spPr>
          <a:xfrm>
            <a:off x="1548973" y="577971"/>
            <a:ext cx="9094053" cy="3217652"/>
          </a:xfrm>
          <a:prstGeom prst="rect">
            <a:avLst/>
          </a:prstGeom>
        </p:spPr>
      </p:pic>
      <p:sp>
        <p:nvSpPr>
          <p:cNvPr id="9" name="Rectángulo 8">
            <a:extLst>
              <a:ext uri="{FF2B5EF4-FFF2-40B4-BE49-F238E27FC236}">
                <a16:creationId xmlns:a16="http://schemas.microsoft.com/office/drawing/2014/main" id="{4FB948FA-8424-4917-97A6-935668FD7BF6}"/>
              </a:ext>
            </a:extLst>
          </p:cNvPr>
          <p:cNvSpPr/>
          <p:nvPr/>
        </p:nvSpPr>
        <p:spPr>
          <a:xfrm>
            <a:off x="0" y="4051180"/>
            <a:ext cx="12192000" cy="939920"/>
          </a:xfrm>
          <a:prstGeom prst="rect">
            <a:avLst/>
          </a:prstGeom>
          <a:solidFill>
            <a:srgbClr val="BD09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rcador de texto 12">
            <a:extLst>
              <a:ext uri="{FF2B5EF4-FFF2-40B4-BE49-F238E27FC236}">
                <a16:creationId xmlns:a16="http://schemas.microsoft.com/office/drawing/2014/main" id="{CD0CA3BE-351F-4407-B2D1-7D38C7CAA20B}"/>
              </a:ext>
            </a:extLst>
          </p:cNvPr>
          <p:cNvSpPr txBox="1">
            <a:spLocks/>
          </p:cNvSpPr>
          <p:nvPr userDrawn="1"/>
        </p:nvSpPr>
        <p:spPr>
          <a:xfrm>
            <a:off x="4546156" y="6071516"/>
            <a:ext cx="4037161" cy="43427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AB9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tx1">
                    <a:lumMod val="75000"/>
                    <a:lumOff val="25000"/>
                  </a:schemeClr>
                </a:solidFill>
              </a:rPr>
              <a:t>This project has received funding from the European Union’s Horizon 2020 research and innovation programme under grant agreement No 101007022.</a:t>
            </a:r>
            <a:endParaRPr lang="en-GB" sz="900" dirty="0">
              <a:solidFill>
                <a:schemeClr val="tx1">
                  <a:lumMod val="75000"/>
                  <a:lumOff val="25000"/>
                </a:schemeClr>
              </a:solidFill>
              <a:highlight>
                <a:srgbClr val="FFFF00"/>
              </a:highlight>
            </a:endParaRPr>
          </a:p>
        </p:txBody>
      </p:sp>
      <p:pic>
        <p:nvPicPr>
          <p:cNvPr id="8" name="Imagen 7" descr="Imagen que contiene dibujo, flor&#10;&#10;Descripción generada automáticamente">
            <a:extLst>
              <a:ext uri="{FF2B5EF4-FFF2-40B4-BE49-F238E27FC236}">
                <a16:creationId xmlns:a16="http://schemas.microsoft.com/office/drawing/2014/main" id="{5E3D81E5-834E-497F-AE91-B92FD17BFD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8398" y="6071516"/>
            <a:ext cx="649976" cy="434279"/>
          </a:xfrm>
          <a:prstGeom prst="rect">
            <a:avLst/>
          </a:prstGeom>
        </p:spPr>
      </p:pic>
    </p:spTree>
    <p:extLst>
      <p:ext uri="{BB962C8B-B14F-4D97-AF65-F5344CB8AC3E}">
        <p14:creationId xmlns:p14="http://schemas.microsoft.com/office/powerpoint/2010/main" val="12308533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6AAE90E-79CD-4EDD-B2FE-348F0C00DBC4}"/>
              </a:ext>
            </a:extLst>
          </p:cNvPr>
          <p:cNvSpPr/>
          <p:nvPr/>
        </p:nvSpPr>
        <p:spPr>
          <a:xfrm>
            <a:off x="0" y="3947150"/>
            <a:ext cx="12192000" cy="936000"/>
          </a:xfrm>
          <a:prstGeom prst="rect">
            <a:avLst/>
          </a:prstGeom>
          <a:solidFill>
            <a:srgbClr val="E64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rcador de número de diapositiva 5">
            <a:extLst>
              <a:ext uri="{FF2B5EF4-FFF2-40B4-BE49-F238E27FC236}">
                <a16:creationId xmlns:a16="http://schemas.microsoft.com/office/drawing/2014/main" id="{B8CDDB8E-31DB-4795-A48B-DDE39840A96E}"/>
              </a:ext>
            </a:extLst>
          </p:cNvPr>
          <p:cNvSpPr>
            <a:spLocks noGrp="1"/>
          </p:cNvSpPr>
          <p:nvPr>
            <p:ph type="sldNum" sz="quarter" idx="4"/>
          </p:nvPr>
        </p:nvSpPr>
        <p:spPr>
          <a:xfrm>
            <a:off x="9129622" y="631168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5AA2-3B59-4831-8BC6-006282D7F8BD}" type="slidenum">
              <a:rPr lang="en-GB" smtClean="0"/>
              <a:t>‹Nº›</a:t>
            </a:fld>
            <a:endParaRPr lang="en-GB"/>
          </a:p>
        </p:txBody>
      </p:sp>
      <p:cxnSp>
        <p:nvCxnSpPr>
          <p:cNvPr id="5" name="Conector recto 4"/>
          <p:cNvCxnSpPr/>
          <p:nvPr userDrawn="1"/>
        </p:nvCxnSpPr>
        <p:spPr>
          <a:xfrm>
            <a:off x="2400" y="911249"/>
            <a:ext cx="12189600" cy="0"/>
          </a:xfrm>
          <a:prstGeom prst="line">
            <a:avLst/>
          </a:prstGeom>
          <a:ln w="76200" cmpd="sng">
            <a:solidFill>
              <a:srgbClr val="BD0926"/>
            </a:solidFill>
          </a:ln>
        </p:spPr>
        <p:style>
          <a:lnRef idx="1">
            <a:schemeClr val="accent1"/>
          </a:lnRef>
          <a:fillRef idx="0">
            <a:schemeClr val="accent1"/>
          </a:fillRef>
          <a:effectRef idx="0">
            <a:schemeClr val="accent1"/>
          </a:effectRef>
          <a:fontRef idx="minor">
            <a:schemeClr val="tx1"/>
          </a:fontRef>
        </p:style>
      </p:cxnSp>
      <p:pic>
        <p:nvPicPr>
          <p:cNvPr id="3" name="Imagen 2" descr="Logotipo, nombre de la empresa&#10;&#10;Descripción generada automáticamente">
            <a:extLst>
              <a:ext uri="{FF2B5EF4-FFF2-40B4-BE49-F238E27FC236}">
                <a16:creationId xmlns:a16="http://schemas.microsoft.com/office/drawing/2014/main" id="{6E2BE373-4AD1-41B8-8AD0-9AB97B02B11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616" t="10211" b="16836"/>
          <a:stretch/>
        </p:blipFill>
        <p:spPr>
          <a:xfrm>
            <a:off x="319178" y="250230"/>
            <a:ext cx="3122761" cy="1039461"/>
          </a:xfrm>
          <a:prstGeom prst="rect">
            <a:avLst/>
          </a:prstGeom>
        </p:spPr>
      </p:pic>
      <p:sp>
        <p:nvSpPr>
          <p:cNvPr id="7" name="Marcador de texto 12">
            <a:extLst>
              <a:ext uri="{FF2B5EF4-FFF2-40B4-BE49-F238E27FC236}">
                <a16:creationId xmlns:a16="http://schemas.microsoft.com/office/drawing/2014/main" id="{D6F487B6-B52A-4CC7-9DF2-1F5F9BCC561F}"/>
              </a:ext>
            </a:extLst>
          </p:cNvPr>
          <p:cNvSpPr txBox="1">
            <a:spLocks/>
          </p:cNvSpPr>
          <p:nvPr userDrawn="1"/>
        </p:nvSpPr>
        <p:spPr>
          <a:xfrm>
            <a:off x="891397" y="6277109"/>
            <a:ext cx="3274898" cy="43427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AB9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700" dirty="0">
                <a:solidFill>
                  <a:schemeClr val="tx1">
                    <a:lumMod val="75000"/>
                    <a:lumOff val="25000"/>
                  </a:schemeClr>
                </a:solidFill>
              </a:rPr>
              <a:t>This project has received funding from the European Union’s Horizon 2020 research and innovation programme under grant agreement No 101007022.</a:t>
            </a:r>
            <a:endParaRPr lang="en-GB" sz="700" dirty="0">
              <a:solidFill>
                <a:schemeClr val="tx1">
                  <a:lumMod val="75000"/>
                  <a:lumOff val="25000"/>
                </a:schemeClr>
              </a:solidFill>
              <a:highlight>
                <a:srgbClr val="FFFF00"/>
              </a:highlight>
            </a:endParaRPr>
          </a:p>
        </p:txBody>
      </p:sp>
      <p:pic>
        <p:nvPicPr>
          <p:cNvPr id="8" name="Imagen 7" descr="Imagen que contiene dibujo, flor&#10;&#10;Descripción generada automáticamente">
            <a:extLst>
              <a:ext uri="{FF2B5EF4-FFF2-40B4-BE49-F238E27FC236}">
                <a16:creationId xmlns:a16="http://schemas.microsoft.com/office/drawing/2014/main" id="{76F6046E-0B92-4C7A-B691-1AD3FDFECB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9178" y="6287196"/>
            <a:ext cx="560356" cy="374400"/>
          </a:xfrm>
          <a:prstGeom prst="rect">
            <a:avLst/>
          </a:prstGeom>
        </p:spPr>
      </p:pic>
    </p:spTree>
    <p:extLst>
      <p:ext uri="{BB962C8B-B14F-4D97-AF65-F5344CB8AC3E}">
        <p14:creationId xmlns:p14="http://schemas.microsoft.com/office/powerpoint/2010/main" val="2099848475"/>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r"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Marcador de número de diapositiva 5">
            <a:extLst>
              <a:ext uri="{FF2B5EF4-FFF2-40B4-BE49-F238E27FC236}">
                <a16:creationId xmlns:a16="http://schemas.microsoft.com/office/drawing/2014/main" id="{BE155D0B-225D-48AA-8D5D-EA971938D51B}"/>
              </a:ext>
            </a:extLst>
          </p:cNvPr>
          <p:cNvSpPr>
            <a:spLocks noGrp="1"/>
          </p:cNvSpPr>
          <p:nvPr>
            <p:ph type="sldNum" sz="quarter" idx="4"/>
          </p:nvPr>
        </p:nvSpPr>
        <p:spPr>
          <a:xfrm>
            <a:off x="9129600" y="63108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5AA2-3B59-4831-8BC6-006282D7F8BD}" type="slidenum">
              <a:rPr lang="en-GB" smtClean="0"/>
              <a:t>‹Nº›</a:t>
            </a:fld>
            <a:endParaRPr lang="en-GB"/>
          </a:p>
        </p:txBody>
      </p:sp>
      <p:cxnSp>
        <p:nvCxnSpPr>
          <p:cNvPr id="5" name="Conector recto 4">
            <a:extLst>
              <a:ext uri="{FF2B5EF4-FFF2-40B4-BE49-F238E27FC236}">
                <a16:creationId xmlns:a16="http://schemas.microsoft.com/office/drawing/2014/main" id="{724756EE-6C7F-4241-A56F-FBDACAF65F46}"/>
              </a:ext>
            </a:extLst>
          </p:cNvPr>
          <p:cNvCxnSpPr/>
          <p:nvPr userDrawn="1"/>
        </p:nvCxnSpPr>
        <p:spPr>
          <a:xfrm>
            <a:off x="2400" y="911249"/>
            <a:ext cx="12189600" cy="0"/>
          </a:xfrm>
          <a:prstGeom prst="line">
            <a:avLst/>
          </a:prstGeom>
          <a:ln w="76200" cmpd="sng">
            <a:solidFill>
              <a:srgbClr val="BD0926"/>
            </a:solidFill>
          </a:ln>
        </p:spPr>
        <p:style>
          <a:lnRef idx="1">
            <a:schemeClr val="accent1"/>
          </a:lnRef>
          <a:fillRef idx="0">
            <a:schemeClr val="accent1"/>
          </a:fillRef>
          <a:effectRef idx="0">
            <a:schemeClr val="accent1"/>
          </a:effectRef>
          <a:fontRef idx="minor">
            <a:schemeClr val="tx1"/>
          </a:fontRef>
        </p:style>
      </p:cxnSp>
      <p:pic>
        <p:nvPicPr>
          <p:cNvPr id="7" name="Imagen 6" descr="Logotipo, nombre de la empresa&#10;&#10;Descripción generada automáticamente">
            <a:extLst>
              <a:ext uri="{FF2B5EF4-FFF2-40B4-BE49-F238E27FC236}">
                <a16:creationId xmlns:a16="http://schemas.microsoft.com/office/drawing/2014/main" id="{471FA2BC-3B65-4BD5-BAB0-4017695527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616" t="10211" b="16836"/>
          <a:stretch/>
        </p:blipFill>
        <p:spPr>
          <a:xfrm>
            <a:off x="319178" y="250230"/>
            <a:ext cx="3122761" cy="1039461"/>
          </a:xfrm>
          <a:prstGeom prst="rect">
            <a:avLst/>
          </a:prstGeom>
        </p:spPr>
      </p:pic>
      <p:sp>
        <p:nvSpPr>
          <p:cNvPr id="6" name="Marcador de texto 12">
            <a:extLst>
              <a:ext uri="{FF2B5EF4-FFF2-40B4-BE49-F238E27FC236}">
                <a16:creationId xmlns:a16="http://schemas.microsoft.com/office/drawing/2014/main" id="{A6579D1C-74E7-4C2D-A329-D4374E825D9D}"/>
              </a:ext>
            </a:extLst>
          </p:cNvPr>
          <p:cNvSpPr txBox="1">
            <a:spLocks/>
          </p:cNvSpPr>
          <p:nvPr userDrawn="1"/>
        </p:nvSpPr>
        <p:spPr>
          <a:xfrm>
            <a:off x="891397" y="6277109"/>
            <a:ext cx="3274898" cy="43427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AB9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700" dirty="0">
                <a:solidFill>
                  <a:schemeClr val="tx1">
                    <a:lumMod val="75000"/>
                    <a:lumOff val="25000"/>
                  </a:schemeClr>
                </a:solidFill>
              </a:rPr>
              <a:t>This project has received funding from the European Union’s Horizon 2020 research and innovation programme under grant agreement No 101007022.</a:t>
            </a:r>
            <a:endParaRPr lang="en-GB" sz="700" dirty="0">
              <a:solidFill>
                <a:schemeClr val="tx1">
                  <a:lumMod val="75000"/>
                  <a:lumOff val="25000"/>
                </a:schemeClr>
              </a:solidFill>
              <a:highlight>
                <a:srgbClr val="FFFF00"/>
              </a:highlight>
            </a:endParaRPr>
          </a:p>
        </p:txBody>
      </p:sp>
      <p:pic>
        <p:nvPicPr>
          <p:cNvPr id="8" name="Imagen 7" descr="Imagen que contiene dibujo, flor&#10;&#10;Descripción generada automáticamente">
            <a:extLst>
              <a:ext uri="{FF2B5EF4-FFF2-40B4-BE49-F238E27FC236}">
                <a16:creationId xmlns:a16="http://schemas.microsoft.com/office/drawing/2014/main" id="{03A6BCF1-0C8F-405D-B86B-B679317184D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9178" y="6287196"/>
            <a:ext cx="560356" cy="374400"/>
          </a:xfrm>
          <a:prstGeom prst="rect">
            <a:avLst/>
          </a:prstGeom>
        </p:spPr>
      </p:pic>
    </p:spTree>
    <p:extLst>
      <p:ext uri="{BB962C8B-B14F-4D97-AF65-F5344CB8AC3E}">
        <p14:creationId xmlns:p14="http://schemas.microsoft.com/office/powerpoint/2010/main" val="3040473896"/>
      </p:ext>
    </p:extLst>
  </p:cSld>
  <p:clrMap bg1="lt1" tx1="dk1" bg2="lt2" tx2="dk2" accent1="accent1" accent2="accent2" accent3="accent3" accent4="accent4" accent5="accent5" accent6="accent6" hlink="hlink" folHlink="folHlink"/>
  <p:sldLayoutIdLst>
    <p:sldLayoutId id="2147483668" r:id="rId1"/>
    <p:sldLayoutId id="214748366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28 Rectángulo">
            <a:extLst>
              <a:ext uri="{FF2B5EF4-FFF2-40B4-BE49-F238E27FC236}">
                <a16:creationId xmlns:a16="http://schemas.microsoft.com/office/drawing/2014/main" id="{B0BDCC3F-6ED6-479C-BF54-C1A75D79C754}"/>
              </a:ext>
            </a:extLst>
          </p:cNvPr>
          <p:cNvSpPr/>
          <p:nvPr/>
        </p:nvSpPr>
        <p:spPr>
          <a:xfrm>
            <a:off x="0" y="2709000"/>
            <a:ext cx="12194500" cy="720000"/>
          </a:xfrm>
          <a:prstGeom prst="rect">
            <a:avLst/>
          </a:prstGeom>
          <a:solidFill>
            <a:srgbClr val="BD0926"/>
          </a:solidFill>
        </p:spPr>
        <p:txBody>
          <a:bodyPr wrap="square" rtlCol="0">
            <a:spAutoFit/>
          </a:bodyPr>
          <a:lstStyle/>
          <a:p>
            <a:pPr algn="r"/>
            <a:endParaRPr lang="es-ES" sz="3000" dirty="0">
              <a:solidFill>
                <a:schemeClr val="tx1">
                  <a:lumMod val="75000"/>
                  <a:lumOff val="25000"/>
                </a:schemeClr>
              </a:solidFill>
              <a:latin typeface="Trebuchet MS" pitchFamily="34" charset="0"/>
            </a:endParaRPr>
          </a:p>
        </p:txBody>
      </p:sp>
      <p:sp>
        <p:nvSpPr>
          <p:cNvPr id="8" name="Text Box 4">
            <a:extLst>
              <a:ext uri="{FF2B5EF4-FFF2-40B4-BE49-F238E27FC236}">
                <a16:creationId xmlns:a16="http://schemas.microsoft.com/office/drawing/2014/main" id="{CA9DA906-3485-4E39-B7C5-452FFDF5AA64}"/>
              </a:ext>
            </a:extLst>
          </p:cNvPr>
          <p:cNvSpPr txBox="1">
            <a:spLocks noChangeArrowheads="1"/>
          </p:cNvSpPr>
          <p:nvPr/>
        </p:nvSpPr>
        <p:spPr bwMode="auto">
          <a:xfrm>
            <a:off x="2680386" y="820532"/>
            <a:ext cx="6245934" cy="523220"/>
          </a:xfrm>
          <a:prstGeom prst="rect">
            <a:avLst/>
          </a:prstGeom>
          <a:noFill/>
          <a:ln w="9525">
            <a:noFill/>
            <a:miter lim="800000"/>
            <a:headEnd/>
            <a:tailEnd/>
          </a:ln>
          <a:effectLst/>
        </p:spPr>
        <p:txBody>
          <a:bodyPr wrap="square" anchor="b" anchorCtr="0">
            <a:spAutoFit/>
          </a:bodyPr>
          <a:lstStyle/>
          <a:p>
            <a:pPr algn="ctr" fontAlgn="auto">
              <a:spcBef>
                <a:spcPct val="50000"/>
              </a:spcBef>
              <a:spcAft>
                <a:spcPts val="0"/>
              </a:spcAft>
              <a:defRPr/>
            </a:pPr>
            <a:r>
              <a:rPr lang="es-ES" sz="2800" b="1" spc="-20" dirty="0" err="1">
                <a:solidFill>
                  <a:srgbClr val="E6442F"/>
                </a:solidFill>
                <a:latin typeface="Arial" pitchFamily="34" charset="0"/>
                <a:cs typeface="Arial" pitchFamily="34" charset="0"/>
              </a:rPr>
              <a:t>Thank</a:t>
            </a:r>
            <a:r>
              <a:rPr lang="es-ES" sz="2800" b="1" spc="-20" dirty="0">
                <a:solidFill>
                  <a:srgbClr val="E6442F"/>
                </a:solidFill>
                <a:latin typeface="Arial" pitchFamily="34" charset="0"/>
                <a:cs typeface="Arial" pitchFamily="34" charset="0"/>
              </a:rPr>
              <a:t> </a:t>
            </a:r>
            <a:r>
              <a:rPr lang="es-ES" sz="2800" b="1" spc="-20" dirty="0" err="1">
                <a:solidFill>
                  <a:srgbClr val="E6442F"/>
                </a:solidFill>
                <a:latin typeface="Arial" pitchFamily="34" charset="0"/>
                <a:cs typeface="Arial" pitchFamily="34" charset="0"/>
              </a:rPr>
              <a:t>you</a:t>
            </a:r>
            <a:r>
              <a:rPr lang="es-ES" sz="2800" b="1" spc="-20" dirty="0">
                <a:solidFill>
                  <a:srgbClr val="E6442F"/>
                </a:solidFill>
                <a:latin typeface="Arial" pitchFamily="34" charset="0"/>
                <a:cs typeface="Arial" pitchFamily="34" charset="0"/>
              </a:rPr>
              <a:t> </a:t>
            </a:r>
            <a:r>
              <a:rPr lang="es-ES" sz="2800" b="1" spc="-20" dirty="0" err="1">
                <a:solidFill>
                  <a:srgbClr val="E6442F"/>
                </a:solidFill>
                <a:latin typeface="Arial" pitchFamily="34" charset="0"/>
                <a:cs typeface="Arial" pitchFamily="34" charset="0"/>
              </a:rPr>
              <a:t>for</a:t>
            </a:r>
            <a:r>
              <a:rPr lang="es-ES" sz="2800" b="1" spc="-20" dirty="0">
                <a:solidFill>
                  <a:srgbClr val="E6442F"/>
                </a:solidFill>
                <a:latin typeface="Arial" pitchFamily="34" charset="0"/>
                <a:cs typeface="Arial" pitchFamily="34" charset="0"/>
              </a:rPr>
              <a:t> </a:t>
            </a:r>
            <a:r>
              <a:rPr lang="es-ES" sz="2800" b="1" spc="-20" dirty="0" err="1">
                <a:solidFill>
                  <a:srgbClr val="E6442F"/>
                </a:solidFill>
                <a:latin typeface="Arial" pitchFamily="34" charset="0"/>
                <a:cs typeface="Arial" pitchFamily="34" charset="0"/>
              </a:rPr>
              <a:t>your</a:t>
            </a:r>
            <a:r>
              <a:rPr lang="es-ES" sz="2800" b="1" spc="-20" dirty="0">
                <a:solidFill>
                  <a:srgbClr val="E6442F"/>
                </a:solidFill>
                <a:latin typeface="Arial" pitchFamily="34" charset="0"/>
                <a:cs typeface="Arial" pitchFamily="34" charset="0"/>
              </a:rPr>
              <a:t> </a:t>
            </a:r>
            <a:r>
              <a:rPr lang="es-ES" sz="2800" b="1" spc="-20" dirty="0" err="1">
                <a:solidFill>
                  <a:srgbClr val="E6442F"/>
                </a:solidFill>
                <a:latin typeface="Arial" pitchFamily="34" charset="0"/>
                <a:cs typeface="Arial" pitchFamily="34" charset="0"/>
              </a:rPr>
              <a:t>attention</a:t>
            </a:r>
            <a:endParaRPr lang="es-ES" sz="2800" b="1" spc="-20" dirty="0">
              <a:solidFill>
                <a:srgbClr val="E6442F"/>
              </a:solidFill>
              <a:latin typeface="Arial" pitchFamily="34" charset="0"/>
              <a:cs typeface="Arial" pitchFamily="34" charset="0"/>
            </a:endParaRPr>
          </a:p>
        </p:txBody>
      </p:sp>
      <p:sp>
        <p:nvSpPr>
          <p:cNvPr id="4" name="Rectangle 4"/>
          <p:cNvSpPr>
            <a:spLocks noChangeArrowheads="1"/>
          </p:cNvSpPr>
          <p:nvPr userDrawn="1"/>
        </p:nvSpPr>
        <p:spPr bwMode="auto">
          <a:xfrm>
            <a:off x="3646449" y="58878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
        <p:nvSpPr>
          <p:cNvPr id="3" name="Rectangle 2"/>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pic>
        <p:nvPicPr>
          <p:cNvPr id="14" name="Imagen 13" descr="Logotipo, nombre de la empresa&#10;&#10;Descripción generada automáticamente">
            <a:extLst>
              <a:ext uri="{FF2B5EF4-FFF2-40B4-BE49-F238E27FC236}">
                <a16:creationId xmlns:a16="http://schemas.microsoft.com/office/drawing/2014/main" id="{D74F5240-F8EE-45ED-8D57-C1EE13C5CD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751" t="10211" b="16836"/>
          <a:stretch/>
        </p:blipFill>
        <p:spPr>
          <a:xfrm>
            <a:off x="8759638" y="2545272"/>
            <a:ext cx="3054282" cy="1039461"/>
          </a:xfrm>
          <a:prstGeom prst="rect">
            <a:avLst/>
          </a:prstGeom>
        </p:spPr>
      </p:pic>
      <p:sp>
        <p:nvSpPr>
          <p:cNvPr id="11" name="Marcador de texto 12">
            <a:extLst>
              <a:ext uri="{FF2B5EF4-FFF2-40B4-BE49-F238E27FC236}">
                <a16:creationId xmlns:a16="http://schemas.microsoft.com/office/drawing/2014/main" id="{E0AF5337-CCA4-46C0-90D7-3D36F4C60456}"/>
              </a:ext>
            </a:extLst>
          </p:cNvPr>
          <p:cNvSpPr txBox="1">
            <a:spLocks/>
          </p:cNvSpPr>
          <p:nvPr userDrawn="1"/>
        </p:nvSpPr>
        <p:spPr>
          <a:xfrm>
            <a:off x="4546156" y="6071516"/>
            <a:ext cx="4037161" cy="434278"/>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sz="1600" b="0" kern="1200">
                <a:solidFill>
                  <a:srgbClr val="AB976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900" dirty="0">
                <a:solidFill>
                  <a:schemeClr val="tx1">
                    <a:lumMod val="75000"/>
                    <a:lumOff val="25000"/>
                  </a:schemeClr>
                </a:solidFill>
              </a:rPr>
              <a:t>This project has received funding from the European Union’s Horizon 2020 research and innovation programme under grant agreement No 101007022.</a:t>
            </a:r>
            <a:endParaRPr lang="en-GB" sz="900" dirty="0">
              <a:solidFill>
                <a:schemeClr val="tx1">
                  <a:lumMod val="75000"/>
                  <a:lumOff val="25000"/>
                </a:schemeClr>
              </a:solidFill>
              <a:highlight>
                <a:srgbClr val="FFFF00"/>
              </a:highlight>
            </a:endParaRPr>
          </a:p>
        </p:txBody>
      </p:sp>
      <p:pic>
        <p:nvPicPr>
          <p:cNvPr id="12" name="Imagen 11" descr="Imagen que contiene dibujo, flor&#10;&#10;Descripción generada automáticamente">
            <a:extLst>
              <a:ext uri="{FF2B5EF4-FFF2-40B4-BE49-F238E27FC236}">
                <a16:creationId xmlns:a16="http://schemas.microsoft.com/office/drawing/2014/main" id="{314B0315-04C8-42C9-8214-E8AB28E87C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8398" y="6071516"/>
            <a:ext cx="649976" cy="434279"/>
          </a:xfrm>
          <a:prstGeom prst="rect">
            <a:avLst/>
          </a:prstGeom>
        </p:spPr>
      </p:pic>
    </p:spTree>
    <p:extLst>
      <p:ext uri="{BB962C8B-B14F-4D97-AF65-F5344CB8AC3E}">
        <p14:creationId xmlns:p14="http://schemas.microsoft.com/office/powerpoint/2010/main" val="4065615420"/>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hyperlink" Target="mailto:pablo.rodriguez@aimen.es" TargetMode="Externa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3DCC2-8AB3-4E07-B2A2-5644A05AF77E}"/>
              </a:ext>
            </a:extLst>
          </p:cNvPr>
          <p:cNvSpPr>
            <a:spLocks noGrp="1"/>
          </p:cNvSpPr>
          <p:nvPr>
            <p:ph type="ctrTitle"/>
          </p:nvPr>
        </p:nvSpPr>
        <p:spPr/>
        <p:txBody>
          <a:bodyPr/>
          <a:lstStyle/>
          <a:p>
            <a:r>
              <a:rPr lang="es-ES" sz="3200" dirty="0">
                <a:solidFill>
                  <a:schemeClr val="bg1"/>
                </a:solidFill>
              </a:rPr>
              <a:t>DOMMINIO 1st Open Workshop</a:t>
            </a:r>
            <a:endParaRPr lang="en-GB" sz="3200" dirty="0"/>
          </a:p>
        </p:txBody>
      </p:sp>
      <p:sp>
        <p:nvSpPr>
          <p:cNvPr id="3" name="Subtítulo 2">
            <a:extLst>
              <a:ext uri="{FF2B5EF4-FFF2-40B4-BE49-F238E27FC236}">
                <a16:creationId xmlns:a16="http://schemas.microsoft.com/office/drawing/2014/main" id="{601E7DC6-86BC-4000-BC7D-90FC3271EDA1}"/>
              </a:ext>
            </a:extLst>
          </p:cNvPr>
          <p:cNvSpPr>
            <a:spLocks noGrp="1"/>
          </p:cNvSpPr>
          <p:nvPr>
            <p:ph type="subTitle" idx="1"/>
          </p:nvPr>
        </p:nvSpPr>
        <p:spPr/>
        <p:txBody>
          <a:bodyPr/>
          <a:lstStyle/>
          <a:p>
            <a:r>
              <a:rPr lang="es-ES" dirty="0"/>
              <a:t>30th </a:t>
            </a:r>
            <a:r>
              <a:rPr lang="es-ES" dirty="0" err="1"/>
              <a:t>November</a:t>
            </a:r>
            <a:r>
              <a:rPr lang="es-ES" dirty="0"/>
              <a:t> 2021</a:t>
            </a:r>
            <a:endParaRPr lang="en-GB" dirty="0"/>
          </a:p>
        </p:txBody>
      </p:sp>
    </p:spTree>
    <p:extLst>
      <p:ext uri="{BB962C8B-B14F-4D97-AF65-F5344CB8AC3E}">
        <p14:creationId xmlns:p14="http://schemas.microsoft.com/office/powerpoint/2010/main" val="412881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10</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
        <p:nvSpPr>
          <p:cNvPr id="7" name="CuadroTexto 6">
            <a:extLst>
              <a:ext uri="{FF2B5EF4-FFF2-40B4-BE49-F238E27FC236}">
                <a16:creationId xmlns:a16="http://schemas.microsoft.com/office/drawing/2014/main" id="{8FCC16EF-9DED-4FE7-9F12-EB67F6786363}"/>
              </a:ext>
            </a:extLst>
          </p:cNvPr>
          <p:cNvSpPr txBox="1"/>
          <p:nvPr/>
        </p:nvSpPr>
        <p:spPr>
          <a:xfrm>
            <a:off x="5638800" y="4434563"/>
            <a:ext cx="6324599" cy="892552"/>
          </a:xfrm>
          <a:prstGeom prst="rect">
            <a:avLst/>
          </a:prstGeom>
          <a:noFill/>
        </p:spPr>
        <p:txBody>
          <a:bodyPr wrap="square">
            <a:spAutoFit/>
          </a:bodyPr>
          <a:lstStyle/>
          <a:p>
            <a:pPr marL="342900" indent="-342900">
              <a:spcAft>
                <a:spcPts val="600"/>
              </a:spcAft>
              <a:buFont typeface="Wingdings" panose="05000000000000000000" pitchFamily="2" charset="2"/>
              <a:buChar char="Ø"/>
            </a:pPr>
            <a:r>
              <a:rPr lang="en-GB" sz="1400" b="1" dirty="0">
                <a:solidFill>
                  <a:srgbClr val="000000"/>
                </a:solidFill>
                <a:latin typeface="+mj-lt"/>
              </a:rPr>
              <a:t>Data-driven pipeline supporting the design, simulation and production planning </a:t>
            </a:r>
          </a:p>
          <a:p>
            <a:pPr marL="742950" lvl="1" indent="-285750">
              <a:spcAft>
                <a:spcPts val="600"/>
              </a:spcAft>
              <a:buFont typeface="Wingdings" panose="05000000000000000000" pitchFamily="2" charset="2"/>
              <a:buChar char="v"/>
            </a:pPr>
            <a:r>
              <a:rPr lang="en-GB" sz="1400" dirty="0">
                <a:solidFill>
                  <a:srgbClr val="000000"/>
                </a:solidFill>
                <a:latin typeface="+mj-lt"/>
              </a:rPr>
              <a:t>Numerical simulation of ATL describing in-situ consolidation and FFF quality</a:t>
            </a:r>
          </a:p>
          <a:p>
            <a:pPr marL="742950" lvl="1" indent="-285750">
              <a:spcAft>
                <a:spcPts val="600"/>
              </a:spcAft>
              <a:buFont typeface="Wingdings" panose="05000000000000000000" pitchFamily="2" charset="2"/>
              <a:buChar char="v"/>
            </a:pPr>
            <a:r>
              <a:rPr lang="en-GB" sz="1400" dirty="0">
                <a:solidFill>
                  <a:srgbClr val="000000"/>
                </a:solidFill>
                <a:latin typeface="+mj-lt"/>
              </a:rPr>
              <a:t>Data processing &amp; Knowledge-based system</a:t>
            </a:r>
          </a:p>
        </p:txBody>
      </p:sp>
      <p:sp>
        <p:nvSpPr>
          <p:cNvPr id="8" name="CuadroTexto 7">
            <a:extLst>
              <a:ext uri="{FF2B5EF4-FFF2-40B4-BE49-F238E27FC236}">
                <a16:creationId xmlns:a16="http://schemas.microsoft.com/office/drawing/2014/main" id="{E980DE71-6AD6-4899-A711-98792D99CF2E}"/>
              </a:ext>
            </a:extLst>
          </p:cNvPr>
          <p:cNvSpPr txBox="1"/>
          <p:nvPr/>
        </p:nvSpPr>
        <p:spPr>
          <a:xfrm>
            <a:off x="319200" y="4457674"/>
            <a:ext cx="4938876" cy="2062103"/>
          </a:xfrm>
          <a:prstGeom prst="rect">
            <a:avLst/>
          </a:prstGeom>
          <a:solidFill>
            <a:schemeClr val="bg1"/>
          </a:solidFill>
        </p:spPr>
        <p:txBody>
          <a:bodyPr wrap="square">
            <a:spAutoFit/>
          </a:bodyPr>
          <a:lstStyle/>
          <a:p>
            <a:pPr marL="342900" indent="-342900">
              <a:spcAft>
                <a:spcPts val="600"/>
              </a:spcAft>
              <a:buFont typeface="Wingdings" panose="05000000000000000000" pitchFamily="2" charset="2"/>
              <a:buChar char="Ø"/>
            </a:pPr>
            <a:r>
              <a:rPr lang="en-GB" sz="1400" b="1" i="0" u="none" strike="noStrike" baseline="0" dirty="0">
                <a:solidFill>
                  <a:srgbClr val="000000"/>
                </a:solidFill>
                <a:latin typeface="+mj-lt"/>
              </a:rPr>
              <a:t>Flexible multistage robotic-based production processes</a:t>
            </a:r>
          </a:p>
          <a:p>
            <a:pPr marL="742950" lvl="1" indent="-285750">
              <a:spcAft>
                <a:spcPts val="600"/>
              </a:spcAft>
              <a:buFont typeface="Wingdings" panose="05000000000000000000" pitchFamily="2" charset="2"/>
              <a:buChar char="v"/>
            </a:pPr>
            <a:r>
              <a:rPr lang="en-GB" sz="1400" dirty="0">
                <a:solidFill>
                  <a:srgbClr val="000000"/>
                </a:solidFill>
                <a:latin typeface="+mj-lt"/>
              </a:rPr>
              <a:t>Combining ATL and FFF</a:t>
            </a:r>
          </a:p>
          <a:p>
            <a:pPr marL="742950" lvl="1" indent="-285750">
              <a:spcAft>
                <a:spcPts val="600"/>
              </a:spcAft>
              <a:buFont typeface="Wingdings" panose="05000000000000000000" pitchFamily="2" charset="2"/>
              <a:buChar char="v"/>
            </a:pPr>
            <a:r>
              <a:rPr lang="en-GB" sz="1400" dirty="0" err="1">
                <a:solidFill>
                  <a:srgbClr val="000000"/>
                </a:solidFill>
                <a:latin typeface="+mj-lt"/>
              </a:rPr>
              <a:t>cCNT</a:t>
            </a:r>
            <a:r>
              <a:rPr lang="en-GB" sz="1400" dirty="0">
                <a:solidFill>
                  <a:srgbClr val="000000"/>
                </a:solidFill>
                <a:latin typeface="+mj-lt"/>
              </a:rPr>
              <a:t> filaments (SHM), </a:t>
            </a:r>
            <a:r>
              <a:rPr lang="en-GB" sz="1400" i="0" u="none" strike="noStrike" baseline="0" dirty="0">
                <a:solidFill>
                  <a:srgbClr val="000000"/>
                </a:solidFill>
                <a:latin typeface="+mj-lt"/>
              </a:rPr>
              <a:t>CCF and NPs reinforced filaments</a:t>
            </a:r>
          </a:p>
          <a:p>
            <a:pPr marL="285750" indent="-285750" algn="l">
              <a:spcAft>
                <a:spcPts val="600"/>
              </a:spcAft>
              <a:buFont typeface="Wingdings" panose="05000000000000000000" pitchFamily="2" charset="2"/>
              <a:buChar char="Ø"/>
            </a:pPr>
            <a:r>
              <a:rPr lang="en-GB" sz="1400" b="1" i="0" u="none" strike="noStrike" baseline="0" dirty="0">
                <a:solidFill>
                  <a:srgbClr val="000000"/>
                </a:solidFill>
                <a:latin typeface="+mj-lt"/>
              </a:rPr>
              <a:t>Quality-by-Design (</a:t>
            </a:r>
            <a:r>
              <a:rPr lang="en-GB" sz="1400" b="1" i="0" u="none" strike="noStrike" baseline="0" dirty="0" err="1">
                <a:solidFill>
                  <a:srgbClr val="000000"/>
                </a:solidFill>
                <a:latin typeface="+mj-lt"/>
              </a:rPr>
              <a:t>QbD</a:t>
            </a:r>
            <a:r>
              <a:rPr lang="en-GB" sz="1400" b="1" i="0" u="none" strike="noStrike" baseline="0" dirty="0">
                <a:solidFill>
                  <a:srgbClr val="000000"/>
                </a:solidFill>
                <a:latin typeface="+mj-lt"/>
              </a:rPr>
              <a:t>) manufacturing strategy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Laser scanning-assisted heating </a:t>
            </a:r>
          </a:p>
          <a:p>
            <a:pPr marL="742950" lvl="1" indent="-285750">
              <a:spcAft>
                <a:spcPts val="600"/>
              </a:spcAft>
              <a:buFont typeface="Wingdings" panose="05000000000000000000" pitchFamily="2" charset="2"/>
              <a:buChar char="v"/>
            </a:pPr>
            <a:r>
              <a:rPr lang="en-GB" sz="1400" dirty="0">
                <a:solidFill>
                  <a:srgbClr val="000000"/>
                </a:solidFill>
                <a:latin typeface="+mj-lt"/>
              </a:rPr>
              <a:t>FFF nozzle with improved thermal control</a:t>
            </a:r>
          </a:p>
          <a:p>
            <a:pPr marL="742950" lvl="1" indent="-285750">
              <a:spcAft>
                <a:spcPts val="600"/>
              </a:spcAft>
              <a:buFont typeface="Wingdings" panose="05000000000000000000" pitchFamily="2" charset="2"/>
              <a:buChar char="v"/>
            </a:pPr>
            <a:r>
              <a:rPr lang="en-GB" sz="1400" dirty="0">
                <a:solidFill>
                  <a:srgbClr val="000000"/>
                </a:solidFill>
                <a:latin typeface="+mj-lt"/>
              </a:rPr>
              <a:t>Non-contact ultrasound method for in-line</a:t>
            </a:r>
          </a:p>
        </p:txBody>
      </p:sp>
      <p:sp>
        <p:nvSpPr>
          <p:cNvPr id="9" name="CuadroTexto 8">
            <a:extLst>
              <a:ext uri="{FF2B5EF4-FFF2-40B4-BE49-F238E27FC236}">
                <a16:creationId xmlns:a16="http://schemas.microsoft.com/office/drawing/2014/main" id="{80816F9C-3670-4251-BB21-F4F57D8603F3}"/>
              </a:ext>
            </a:extLst>
          </p:cNvPr>
          <p:cNvSpPr txBox="1"/>
          <p:nvPr/>
        </p:nvSpPr>
        <p:spPr>
          <a:xfrm>
            <a:off x="319200" y="4076700"/>
            <a:ext cx="4938876" cy="369332"/>
          </a:xfrm>
          <a:prstGeom prst="rect">
            <a:avLst/>
          </a:prstGeom>
          <a:solidFill>
            <a:schemeClr val="accent2">
              <a:lumMod val="20000"/>
              <a:lumOff val="80000"/>
            </a:schemeClr>
          </a:solidFill>
        </p:spPr>
        <p:txBody>
          <a:bodyPr wrap="square">
            <a:spAutoFit/>
          </a:bodyPr>
          <a:lstStyle/>
          <a:p>
            <a:pPr algn="ctr"/>
            <a:r>
              <a:rPr lang="es-ES" b="1" i="0" u="none" strike="noStrike" baseline="0" dirty="0">
                <a:solidFill>
                  <a:srgbClr val="000000"/>
                </a:solidFill>
                <a:latin typeface="+mj-lt"/>
              </a:rPr>
              <a:t>MANUFACTURING</a:t>
            </a:r>
            <a:endParaRPr lang="en-GB" b="1" i="0" u="none" strike="noStrike" baseline="0" dirty="0">
              <a:solidFill>
                <a:srgbClr val="000000"/>
              </a:solidFill>
              <a:latin typeface="+mj-lt"/>
            </a:endParaRPr>
          </a:p>
        </p:txBody>
      </p:sp>
      <p:sp>
        <p:nvSpPr>
          <p:cNvPr id="10" name="CuadroTexto 9">
            <a:extLst>
              <a:ext uri="{FF2B5EF4-FFF2-40B4-BE49-F238E27FC236}">
                <a16:creationId xmlns:a16="http://schemas.microsoft.com/office/drawing/2014/main" id="{C03591B3-9BBD-4CAA-8563-C06907287ECB}"/>
              </a:ext>
            </a:extLst>
          </p:cNvPr>
          <p:cNvSpPr txBox="1"/>
          <p:nvPr/>
        </p:nvSpPr>
        <p:spPr>
          <a:xfrm>
            <a:off x="5727700" y="4064000"/>
            <a:ext cx="6235699" cy="369332"/>
          </a:xfrm>
          <a:prstGeom prst="rect">
            <a:avLst/>
          </a:prstGeom>
          <a:solidFill>
            <a:schemeClr val="accent1">
              <a:lumMod val="20000"/>
              <a:lumOff val="80000"/>
            </a:schemeClr>
          </a:solidFill>
        </p:spPr>
        <p:txBody>
          <a:bodyPr wrap="square">
            <a:spAutoFit/>
          </a:bodyPr>
          <a:lstStyle/>
          <a:p>
            <a:pPr algn="ctr"/>
            <a:r>
              <a:rPr lang="es-ES" b="1" i="0" u="none" strike="noStrike" baseline="0" dirty="0">
                <a:solidFill>
                  <a:srgbClr val="000000"/>
                </a:solidFill>
                <a:latin typeface="+mj-lt"/>
              </a:rPr>
              <a:t>DIGITAL</a:t>
            </a:r>
            <a:endParaRPr lang="en-GB" b="1" i="0" u="none" strike="noStrike" baseline="0" dirty="0">
              <a:solidFill>
                <a:srgbClr val="000000"/>
              </a:solidFill>
              <a:latin typeface="+mj-lt"/>
            </a:endParaRPr>
          </a:p>
        </p:txBody>
      </p:sp>
      <p:sp>
        <p:nvSpPr>
          <p:cNvPr id="11" name="Rectángulo 10">
            <a:extLst>
              <a:ext uri="{FF2B5EF4-FFF2-40B4-BE49-F238E27FC236}">
                <a16:creationId xmlns:a16="http://schemas.microsoft.com/office/drawing/2014/main" id="{C98326DB-6CC1-42B3-B9A5-6C3B8E6DD145}"/>
              </a:ext>
            </a:extLst>
          </p:cNvPr>
          <p:cNvSpPr/>
          <p:nvPr/>
        </p:nvSpPr>
        <p:spPr>
          <a:xfrm flipV="1">
            <a:off x="3929063" y="2819399"/>
            <a:ext cx="8124937" cy="1201088"/>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681A1648-62B5-432A-9E0E-9E6253843FEE}"/>
              </a:ext>
            </a:extLst>
          </p:cNvPr>
          <p:cNvSpPr/>
          <p:nvPr/>
        </p:nvSpPr>
        <p:spPr>
          <a:xfrm flipV="1">
            <a:off x="2033531" y="1781668"/>
            <a:ext cx="1776469" cy="1037731"/>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567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11</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
        <p:nvSpPr>
          <p:cNvPr id="7" name="CuadroTexto 6">
            <a:extLst>
              <a:ext uri="{FF2B5EF4-FFF2-40B4-BE49-F238E27FC236}">
                <a16:creationId xmlns:a16="http://schemas.microsoft.com/office/drawing/2014/main" id="{8FCC16EF-9DED-4FE7-9F12-EB67F6786363}"/>
              </a:ext>
            </a:extLst>
          </p:cNvPr>
          <p:cNvSpPr txBox="1"/>
          <p:nvPr/>
        </p:nvSpPr>
        <p:spPr>
          <a:xfrm>
            <a:off x="5638800" y="4434563"/>
            <a:ext cx="6324599" cy="2062103"/>
          </a:xfrm>
          <a:prstGeom prst="rect">
            <a:avLst/>
          </a:prstGeom>
          <a:noFill/>
        </p:spPr>
        <p:txBody>
          <a:bodyPr wrap="square">
            <a:spAutoFit/>
          </a:bodyPr>
          <a:lstStyle/>
          <a:p>
            <a:pPr marL="342900" indent="-342900">
              <a:spcAft>
                <a:spcPts val="600"/>
              </a:spcAft>
              <a:buFont typeface="Wingdings" panose="05000000000000000000" pitchFamily="2" charset="2"/>
              <a:buChar char="Ø"/>
            </a:pPr>
            <a:r>
              <a:rPr lang="en-GB" sz="1400" b="1" dirty="0">
                <a:solidFill>
                  <a:srgbClr val="000000"/>
                </a:solidFill>
                <a:latin typeface="+mj-lt"/>
              </a:rPr>
              <a:t>Data-driven pipeline supporting the design, simulation and production planning </a:t>
            </a:r>
          </a:p>
          <a:p>
            <a:pPr marL="742950" lvl="1" indent="-285750">
              <a:spcAft>
                <a:spcPts val="600"/>
              </a:spcAft>
              <a:buFont typeface="Wingdings" panose="05000000000000000000" pitchFamily="2" charset="2"/>
              <a:buChar char="v"/>
            </a:pPr>
            <a:r>
              <a:rPr lang="en-GB" sz="1400" dirty="0">
                <a:solidFill>
                  <a:srgbClr val="000000"/>
                </a:solidFill>
                <a:latin typeface="+mj-lt"/>
              </a:rPr>
              <a:t>Numerical simulation of ATL describing in-situ consolidation and FFF quality</a:t>
            </a:r>
          </a:p>
          <a:p>
            <a:pPr marL="742950" lvl="1" indent="-285750">
              <a:spcAft>
                <a:spcPts val="600"/>
              </a:spcAft>
              <a:buFont typeface="Wingdings" panose="05000000000000000000" pitchFamily="2" charset="2"/>
              <a:buChar char="v"/>
            </a:pPr>
            <a:r>
              <a:rPr lang="en-GB" sz="1400" dirty="0">
                <a:solidFill>
                  <a:srgbClr val="000000"/>
                </a:solidFill>
                <a:latin typeface="+mj-lt"/>
              </a:rPr>
              <a:t>Data processing &amp; Knowledge-based system</a:t>
            </a:r>
          </a:p>
          <a:p>
            <a:pPr marL="285750" indent="-285750">
              <a:spcAft>
                <a:spcPts val="600"/>
              </a:spcAft>
              <a:buFont typeface="Wingdings" panose="05000000000000000000" pitchFamily="2" charset="2"/>
              <a:buChar char="Ø"/>
            </a:pPr>
            <a:r>
              <a:rPr lang="en-GB" sz="1400" b="1" i="0" u="none" strike="noStrike" baseline="0" dirty="0">
                <a:solidFill>
                  <a:srgbClr val="000000"/>
                </a:solidFill>
                <a:latin typeface="+mj-lt"/>
              </a:rPr>
              <a:t>Monitoring and Management of the Health of multifunctional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Strain sensor based on </a:t>
            </a:r>
            <a:r>
              <a:rPr lang="en-GB" sz="1400" dirty="0" err="1">
                <a:solidFill>
                  <a:srgbClr val="000000"/>
                </a:solidFill>
                <a:latin typeface="+mj-lt"/>
              </a:rPr>
              <a:t>cCNT</a:t>
            </a:r>
            <a:r>
              <a:rPr lang="en-GB" sz="1400" dirty="0">
                <a:solidFill>
                  <a:srgbClr val="000000"/>
                </a:solidFill>
                <a:latin typeface="+mj-lt"/>
              </a:rPr>
              <a:t>-fibres</a:t>
            </a:r>
          </a:p>
          <a:p>
            <a:pPr marL="742950" lvl="1" indent="-285750">
              <a:spcAft>
                <a:spcPts val="600"/>
              </a:spcAft>
              <a:buFont typeface="Wingdings" panose="05000000000000000000" pitchFamily="2" charset="2"/>
              <a:buChar char="v"/>
            </a:pPr>
            <a:r>
              <a:rPr lang="en-GB" sz="1400" dirty="0">
                <a:solidFill>
                  <a:srgbClr val="000000"/>
                </a:solidFill>
                <a:latin typeface="+mj-lt"/>
              </a:rPr>
              <a:t>Digital Twin technology for SHM&amp;M of the multifunctional composite</a:t>
            </a:r>
          </a:p>
          <a:p>
            <a:pPr marL="742950" lvl="1" indent="-285750">
              <a:spcAft>
                <a:spcPts val="600"/>
              </a:spcAft>
              <a:buFont typeface="Wingdings" panose="05000000000000000000" pitchFamily="2" charset="2"/>
              <a:buChar char="v"/>
            </a:pPr>
            <a:r>
              <a:rPr lang="en-GB" sz="1400" dirty="0">
                <a:solidFill>
                  <a:srgbClr val="000000"/>
                </a:solidFill>
                <a:latin typeface="+mj-lt"/>
              </a:rPr>
              <a:t>Develop advanced multi-scale models for virtual testing</a:t>
            </a:r>
          </a:p>
        </p:txBody>
      </p:sp>
      <p:sp>
        <p:nvSpPr>
          <p:cNvPr id="8" name="CuadroTexto 7">
            <a:extLst>
              <a:ext uri="{FF2B5EF4-FFF2-40B4-BE49-F238E27FC236}">
                <a16:creationId xmlns:a16="http://schemas.microsoft.com/office/drawing/2014/main" id="{E980DE71-6AD6-4899-A711-98792D99CF2E}"/>
              </a:ext>
            </a:extLst>
          </p:cNvPr>
          <p:cNvSpPr txBox="1"/>
          <p:nvPr/>
        </p:nvSpPr>
        <p:spPr>
          <a:xfrm>
            <a:off x="319200" y="4457674"/>
            <a:ext cx="4938876" cy="2062103"/>
          </a:xfrm>
          <a:prstGeom prst="rect">
            <a:avLst/>
          </a:prstGeom>
          <a:solidFill>
            <a:schemeClr val="bg1"/>
          </a:solidFill>
        </p:spPr>
        <p:txBody>
          <a:bodyPr wrap="square">
            <a:spAutoFit/>
          </a:bodyPr>
          <a:lstStyle/>
          <a:p>
            <a:pPr marL="342900" indent="-342900">
              <a:spcAft>
                <a:spcPts val="600"/>
              </a:spcAft>
              <a:buFont typeface="Wingdings" panose="05000000000000000000" pitchFamily="2" charset="2"/>
              <a:buChar char="Ø"/>
            </a:pPr>
            <a:r>
              <a:rPr lang="en-GB" sz="1400" b="1" i="0" u="none" strike="noStrike" baseline="0" dirty="0">
                <a:solidFill>
                  <a:srgbClr val="000000"/>
                </a:solidFill>
                <a:latin typeface="+mj-lt"/>
              </a:rPr>
              <a:t>Flexible multistage robotic-based production processes</a:t>
            </a:r>
          </a:p>
          <a:p>
            <a:pPr marL="742950" lvl="1" indent="-285750">
              <a:spcAft>
                <a:spcPts val="600"/>
              </a:spcAft>
              <a:buFont typeface="Wingdings" panose="05000000000000000000" pitchFamily="2" charset="2"/>
              <a:buChar char="v"/>
            </a:pPr>
            <a:r>
              <a:rPr lang="en-GB" sz="1400" dirty="0">
                <a:solidFill>
                  <a:srgbClr val="000000"/>
                </a:solidFill>
                <a:latin typeface="+mj-lt"/>
              </a:rPr>
              <a:t>Combining ATL and FFF</a:t>
            </a:r>
          </a:p>
          <a:p>
            <a:pPr marL="742950" lvl="1" indent="-285750">
              <a:spcAft>
                <a:spcPts val="600"/>
              </a:spcAft>
              <a:buFont typeface="Wingdings" panose="05000000000000000000" pitchFamily="2" charset="2"/>
              <a:buChar char="v"/>
            </a:pPr>
            <a:r>
              <a:rPr lang="en-GB" sz="1400" dirty="0" err="1">
                <a:solidFill>
                  <a:srgbClr val="000000"/>
                </a:solidFill>
                <a:latin typeface="+mj-lt"/>
              </a:rPr>
              <a:t>cCNT</a:t>
            </a:r>
            <a:r>
              <a:rPr lang="en-GB" sz="1400" dirty="0">
                <a:solidFill>
                  <a:srgbClr val="000000"/>
                </a:solidFill>
                <a:latin typeface="+mj-lt"/>
              </a:rPr>
              <a:t> filaments (SHM), </a:t>
            </a:r>
            <a:r>
              <a:rPr lang="en-GB" sz="1400" i="0" u="none" strike="noStrike" baseline="0" dirty="0">
                <a:solidFill>
                  <a:srgbClr val="000000"/>
                </a:solidFill>
                <a:latin typeface="+mj-lt"/>
              </a:rPr>
              <a:t>CCF and NPs reinforced filaments</a:t>
            </a:r>
          </a:p>
          <a:p>
            <a:pPr marL="285750" indent="-285750" algn="l">
              <a:spcAft>
                <a:spcPts val="600"/>
              </a:spcAft>
              <a:buFont typeface="Wingdings" panose="05000000000000000000" pitchFamily="2" charset="2"/>
              <a:buChar char="Ø"/>
            </a:pPr>
            <a:r>
              <a:rPr lang="en-GB" sz="1400" b="1" i="0" u="none" strike="noStrike" baseline="0" dirty="0">
                <a:solidFill>
                  <a:srgbClr val="000000"/>
                </a:solidFill>
                <a:latin typeface="+mj-lt"/>
              </a:rPr>
              <a:t>Quality-by-Design (</a:t>
            </a:r>
            <a:r>
              <a:rPr lang="en-GB" sz="1400" b="1" i="0" u="none" strike="noStrike" baseline="0" dirty="0" err="1">
                <a:solidFill>
                  <a:srgbClr val="000000"/>
                </a:solidFill>
                <a:latin typeface="+mj-lt"/>
              </a:rPr>
              <a:t>QbD</a:t>
            </a:r>
            <a:r>
              <a:rPr lang="en-GB" sz="1400" b="1" i="0" u="none" strike="noStrike" baseline="0" dirty="0">
                <a:solidFill>
                  <a:srgbClr val="000000"/>
                </a:solidFill>
                <a:latin typeface="+mj-lt"/>
              </a:rPr>
              <a:t>) manufacturing strategy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Laser scanning-assisted heating </a:t>
            </a:r>
          </a:p>
          <a:p>
            <a:pPr marL="742950" lvl="1" indent="-285750">
              <a:spcAft>
                <a:spcPts val="600"/>
              </a:spcAft>
              <a:buFont typeface="Wingdings" panose="05000000000000000000" pitchFamily="2" charset="2"/>
              <a:buChar char="v"/>
            </a:pPr>
            <a:r>
              <a:rPr lang="en-GB" sz="1400" dirty="0">
                <a:solidFill>
                  <a:srgbClr val="000000"/>
                </a:solidFill>
                <a:latin typeface="+mj-lt"/>
              </a:rPr>
              <a:t>FFF nozzle with improved thermal control</a:t>
            </a:r>
          </a:p>
          <a:p>
            <a:pPr marL="742950" lvl="1" indent="-285750">
              <a:spcAft>
                <a:spcPts val="600"/>
              </a:spcAft>
              <a:buFont typeface="Wingdings" panose="05000000000000000000" pitchFamily="2" charset="2"/>
              <a:buChar char="v"/>
            </a:pPr>
            <a:r>
              <a:rPr lang="en-GB" sz="1400" dirty="0">
                <a:solidFill>
                  <a:srgbClr val="000000"/>
                </a:solidFill>
                <a:latin typeface="+mj-lt"/>
              </a:rPr>
              <a:t>Non-contact ultrasound method for in-line</a:t>
            </a:r>
          </a:p>
        </p:txBody>
      </p:sp>
      <p:sp>
        <p:nvSpPr>
          <p:cNvPr id="9" name="CuadroTexto 8">
            <a:extLst>
              <a:ext uri="{FF2B5EF4-FFF2-40B4-BE49-F238E27FC236}">
                <a16:creationId xmlns:a16="http://schemas.microsoft.com/office/drawing/2014/main" id="{80816F9C-3670-4251-BB21-F4F57D8603F3}"/>
              </a:ext>
            </a:extLst>
          </p:cNvPr>
          <p:cNvSpPr txBox="1"/>
          <p:nvPr/>
        </p:nvSpPr>
        <p:spPr>
          <a:xfrm>
            <a:off x="319200" y="4076700"/>
            <a:ext cx="4938876" cy="369332"/>
          </a:xfrm>
          <a:prstGeom prst="rect">
            <a:avLst/>
          </a:prstGeom>
          <a:solidFill>
            <a:schemeClr val="accent2">
              <a:lumMod val="20000"/>
              <a:lumOff val="80000"/>
            </a:schemeClr>
          </a:solidFill>
        </p:spPr>
        <p:txBody>
          <a:bodyPr wrap="square">
            <a:spAutoFit/>
          </a:bodyPr>
          <a:lstStyle/>
          <a:p>
            <a:pPr algn="ctr"/>
            <a:r>
              <a:rPr lang="es-ES" b="1" i="0" u="none" strike="noStrike" baseline="0" dirty="0">
                <a:solidFill>
                  <a:srgbClr val="000000"/>
                </a:solidFill>
                <a:latin typeface="+mj-lt"/>
              </a:rPr>
              <a:t>MANUFACTURING</a:t>
            </a:r>
            <a:endParaRPr lang="en-GB" b="1" i="0" u="none" strike="noStrike" baseline="0" dirty="0">
              <a:solidFill>
                <a:srgbClr val="000000"/>
              </a:solidFill>
              <a:latin typeface="+mj-lt"/>
            </a:endParaRPr>
          </a:p>
        </p:txBody>
      </p:sp>
      <p:sp>
        <p:nvSpPr>
          <p:cNvPr id="10" name="CuadroTexto 9">
            <a:extLst>
              <a:ext uri="{FF2B5EF4-FFF2-40B4-BE49-F238E27FC236}">
                <a16:creationId xmlns:a16="http://schemas.microsoft.com/office/drawing/2014/main" id="{C03591B3-9BBD-4CAA-8563-C06907287ECB}"/>
              </a:ext>
            </a:extLst>
          </p:cNvPr>
          <p:cNvSpPr txBox="1"/>
          <p:nvPr/>
        </p:nvSpPr>
        <p:spPr>
          <a:xfrm>
            <a:off x="5727700" y="4064000"/>
            <a:ext cx="6235699" cy="369332"/>
          </a:xfrm>
          <a:prstGeom prst="rect">
            <a:avLst/>
          </a:prstGeom>
          <a:solidFill>
            <a:schemeClr val="accent1">
              <a:lumMod val="20000"/>
              <a:lumOff val="80000"/>
            </a:schemeClr>
          </a:solidFill>
        </p:spPr>
        <p:txBody>
          <a:bodyPr wrap="square">
            <a:spAutoFit/>
          </a:bodyPr>
          <a:lstStyle/>
          <a:p>
            <a:pPr algn="ctr"/>
            <a:r>
              <a:rPr lang="es-ES" b="1" i="0" u="none" strike="noStrike" baseline="0" dirty="0">
                <a:solidFill>
                  <a:srgbClr val="000000"/>
                </a:solidFill>
                <a:latin typeface="+mj-lt"/>
              </a:rPr>
              <a:t>DIGITAL</a:t>
            </a:r>
            <a:endParaRPr lang="en-GB" b="1" i="0" u="none" strike="noStrike" baseline="0" dirty="0">
              <a:solidFill>
                <a:srgbClr val="000000"/>
              </a:solidFill>
              <a:latin typeface="+mj-lt"/>
            </a:endParaRPr>
          </a:p>
        </p:txBody>
      </p:sp>
      <p:sp>
        <p:nvSpPr>
          <p:cNvPr id="11" name="Rectángulo 10">
            <a:extLst>
              <a:ext uri="{FF2B5EF4-FFF2-40B4-BE49-F238E27FC236}">
                <a16:creationId xmlns:a16="http://schemas.microsoft.com/office/drawing/2014/main" id="{86B19BB4-F09C-4DB2-A9E4-669EE30FBBFF}"/>
              </a:ext>
            </a:extLst>
          </p:cNvPr>
          <p:cNvSpPr/>
          <p:nvPr/>
        </p:nvSpPr>
        <p:spPr>
          <a:xfrm flipV="1">
            <a:off x="3822701" y="698500"/>
            <a:ext cx="1904999" cy="1041400"/>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B9E0BF24-11B1-4396-9E65-B40B5BF32D74}"/>
              </a:ext>
            </a:extLst>
          </p:cNvPr>
          <p:cNvSpPr/>
          <p:nvPr/>
        </p:nvSpPr>
        <p:spPr>
          <a:xfrm flipV="1">
            <a:off x="10103700" y="698500"/>
            <a:ext cx="1904999" cy="1041400"/>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449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12</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
        <p:nvSpPr>
          <p:cNvPr id="7" name="CuadroTexto 6">
            <a:extLst>
              <a:ext uri="{FF2B5EF4-FFF2-40B4-BE49-F238E27FC236}">
                <a16:creationId xmlns:a16="http://schemas.microsoft.com/office/drawing/2014/main" id="{8FCC16EF-9DED-4FE7-9F12-EB67F6786363}"/>
              </a:ext>
            </a:extLst>
          </p:cNvPr>
          <p:cNvSpPr txBox="1"/>
          <p:nvPr/>
        </p:nvSpPr>
        <p:spPr>
          <a:xfrm>
            <a:off x="5638800" y="4434563"/>
            <a:ext cx="6324599" cy="2062103"/>
          </a:xfrm>
          <a:prstGeom prst="rect">
            <a:avLst/>
          </a:prstGeom>
          <a:noFill/>
        </p:spPr>
        <p:txBody>
          <a:bodyPr wrap="square">
            <a:spAutoFit/>
          </a:bodyPr>
          <a:lstStyle/>
          <a:p>
            <a:pPr marL="342900" indent="-342900">
              <a:spcAft>
                <a:spcPts val="600"/>
              </a:spcAft>
              <a:buFont typeface="Wingdings" panose="05000000000000000000" pitchFamily="2" charset="2"/>
              <a:buChar char="Ø"/>
            </a:pPr>
            <a:r>
              <a:rPr lang="en-GB" sz="1400" b="1" dirty="0">
                <a:solidFill>
                  <a:srgbClr val="000000"/>
                </a:solidFill>
                <a:latin typeface="+mj-lt"/>
              </a:rPr>
              <a:t>Data-driven pipeline supporting the design, simulation and production planning </a:t>
            </a:r>
          </a:p>
          <a:p>
            <a:pPr marL="742950" lvl="1" indent="-285750">
              <a:spcAft>
                <a:spcPts val="600"/>
              </a:spcAft>
              <a:buFont typeface="Wingdings" panose="05000000000000000000" pitchFamily="2" charset="2"/>
              <a:buChar char="v"/>
            </a:pPr>
            <a:r>
              <a:rPr lang="en-GB" sz="1400" dirty="0">
                <a:solidFill>
                  <a:srgbClr val="000000"/>
                </a:solidFill>
                <a:latin typeface="+mj-lt"/>
              </a:rPr>
              <a:t>Numerical simulation of ATL describing in-situ consolidation and FFF quality</a:t>
            </a:r>
          </a:p>
          <a:p>
            <a:pPr marL="742950" lvl="1" indent="-285750">
              <a:spcAft>
                <a:spcPts val="600"/>
              </a:spcAft>
              <a:buFont typeface="Wingdings" panose="05000000000000000000" pitchFamily="2" charset="2"/>
              <a:buChar char="v"/>
            </a:pPr>
            <a:r>
              <a:rPr lang="en-GB" sz="1400" dirty="0">
                <a:solidFill>
                  <a:srgbClr val="000000"/>
                </a:solidFill>
                <a:latin typeface="+mj-lt"/>
              </a:rPr>
              <a:t>Data processing &amp; Knowledge-based system</a:t>
            </a:r>
          </a:p>
          <a:p>
            <a:pPr marL="285750" indent="-285750">
              <a:spcAft>
                <a:spcPts val="600"/>
              </a:spcAft>
              <a:buFont typeface="Wingdings" panose="05000000000000000000" pitchFamily="2" charset="2"/>
              <a:buChar char="Ø"/>
            </a:pPr>
            <a:r>
              <a:rPr lang="en-GB" sz="1400" b="1" i="0" u="none" strike="noStrike" baseline="0" dirty="0">
                <a:solidFill>
                  <a:srgbClr val="000000"/>
                </a:solidFill>
                <a:latin typeface="+mj-lt"/>
              </a:rPr>
              <a:t>Monitoring and Management of the Health of multifunctional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Strain sensor based on </a:t>
            </a:r>
            <a:r>
              <a:rPr lang="en-GB" sz="1400" dirty="0" err="1">
                <a:solidFill>
                  <a:srgbClr val="000000"/>
                </a:solidFill>
                <a:latin typeface="+mj-lt"/>
              </a:rPr>
              <a:t>cCNT</a:t>
            </a:r>
            <a:r>
              <a:rPr lang="en-GB" sz="1400" dirty="0">
                <a:solidFill>
                  <a:srgbClr val="000000"/>
                </a:solidFill>
                <a:latin typeface="+mj-lt"/>
              </a:rPr>
              <a:t>-fibres</a:t>
            </a:r>
          </a:p>
          <a:p>
            <a:pPr marL="742950" lvl="1" indent="-285750">
              <a:spcAft>
                <a:spcPts val="600"/>
              </a:spcAft>
              <a:buFont typeface="Wingdings" panose="05000000000000000000" pitchFamily="2" charset="2"/>
              <a:buChar char="v"/>
            </a:pPr>
            <a:r>
              <a:rPr lang="en-GB" sz="1400" dirty="0">
                <a:solidFill>
                  <a:srgbClr val="000000"/>
                </a:solidFill>
                <a:latin typeface="+mj-lt"/>
              </a:rPr>
              <a:t>Digital Twin technology for SHM&amp;M of the multifunctional composite</a:t>
            </a:r>
          </a:p>
          <a:p>
            <a:pPr marL="742950" lvl="1" indent="-285750">
              <a:spcAft>
                <a:spcPts val="600"/>
              </a:spcAft>
              <a:buFont typeface="Wingdings" panose="05000000000000000000" pitchFamily="2" charset="2"/>
              <a:buChar char="v"/>
            </a:pPr>
            <a:r>
              <a:rPr lang="en-GB" sz="1400" dirty="0">
                <a:solidFill>
                  <a:srgbClr val="000000"/>
                </a:solidFill>
                <a:latin typeface="+mj-lt"/>
              </a:rPr>
              <a:t>Develop advanced multi-scale models for virtual testing</a:t>
            </a:r>
          </a:p>
        </p:txBody>
      </p:sp>
      <p:sp>
        <p:nvSpPr>
          <p:cNvPr id="8" name="CuadroTexto 7">
            <a:extLst>
              <a:ext uri="{FF2B5EF4-FFF2-40B4-BE49-F238E27FC236}">
                <a16:creationId xmlns:a16="http://schemas.microsoft.com/office/drawing/2014/main" id="{E980DE71-6AD6-4899-A711-98792D99CF2E}"/>
              </a:ext>
            </a:extLst>
          </p:cNvPr>
          <p:cNvSpPr txBox="1"/>
          <p:nvPr/>
        </p:nvSpPr>
        <p:spPr>
          <a:xfrm>
            <a:off x="319200" y="4457674"/>
            <a:ext cx="4938876" cy="2062103"/>
          </a:xfrm>
          <a:prstGeom prst="rect">
            <a:avLst/>
          </a:prstGeom>
          <a:solidFill>
            <a:schemeClr val="bg1"/>
          </a:solidFill>
        </p:spPr>
        <p:txBody>
          <a:bodyPr wrap="square">
            <a:spAutoFit/>
          </a:bodyPr>
          <a:lstStyle/>
          <a:p>
            <a:pPr marL="342900" indent="-342900">
              <a:spcAft>
                <a:spcPts val="600"/>
              </a:spcAft>
              <a:buFont typeface="Wingdings" panose="05000000000000000000" pitchFamily="2" charset="2"/>
              <a:buChar char="Ø"/>
            </a:pPr>
            <a:r>
              <a:rPr lang="en-GB" sz="1400" b="1" i="0" u="none" strike="noStrike" baseline="0" dirty="0">
                <a:solidFill>
                  <a:srgbClr val="000000"/>
                </a:solidFill>
                <a:latin typeface="+mj-lt"/>
              </a:rPr>
              <a:t>Flexible multistage robotic-based production processes</a:t>
            </a:r>
          </a:p>
          <a:p>
            <a:pPr marL="742950" lvl="1" indent="-285750">
              <a:spcAft>
                <a:spcPts val="600"/>
              </a:spcAft>
              <a:buFont typeface="Wingdings" panose="05000000000000000000" pitchFamily="2" charset="2"/>
              <a:buChar char="v"/>
            </a:pPr>
            <a:r>
              <a:rPr lang="en-GB" sz="1400" dirty="0">
                <a:solidFill>
                  <a:srgbClr val="000000"/>
                </a:solidFill>
                <a:latin typeface="+mj-lt"/>
              </a:rPr>
              <a:t>Combining ATL and FFF</a:t>
            </a:r>
          </a:p>
          <a:p>
            <a:pPr marL="742950" lvl="1" indent="-285750">
              <a:spcAft>
                <a:spcPts val="600"/>
              </a:spcAft>
              <a:buFont typeface="Wingdings" panose="05000000000000000000" pitchFamily="2" charset="2"/>
              <a:buChar char="v"/>
            </a:pPr>
            <a:r>
              <a:rPr lang="en-GB" sz="1400" dirty="0" err="1">
                <a:solidFill>
                  <a:srgbClr val="000000"/>
                </a:solidFill>
                <a:latin typeface="+mj-lt"/>
              </a:rPr>
              <a:t>cCNT</a:t>
            </a:r>
            <a:r>
              <a:rPr lang="en-GB" sz="1400" dirty="0">
                <a:solidFill>
                  <a:srgbClr val="000000"/>
                </a:solidFill>
                <a:latin typeface="+mj-lt"/>
              </a:rPr>
              <a:t> filaments (SHM), </a:t>
            </a:r>
            <a:r>
              <a:rPr lang="en-GB" sz="1400" i="0" u="none" strike="noStrike" baseline="0" dirty="0">
                <a:solidFill>
                  <a:srgbClr val="000000"/>
                </a:solidFill>
                <a:latin typeface="+mj-lt"/>
              </a:rPr>
              <a:t>CCF and NPs reinforced filaments</a:t>
            </a:r>
          </a:p>
          <a:p>
            <a:pPr marL="285750" indent="-285750" algn="l">
              <a:spcAft>
                <a:spcPts val="600"/>
              </a:spcAft>
              <a:buFont typeface="Wingdings" panose="05000000000000000000" pitchFamily="2" charset="2"/>
              <a:buChar char="Ø"/>
            </a:pPr>
            <a:r>
              <a:rPr lang="en-GB" sz="1400" b="1" i="0" u="none" strike="noStrike" baseline="0" dirty="0">
                <a:solidFill>
                  <a:srgbClr val="000000"/>
                </a:solidFill>
                <a:latin typeface="+mj-lt"/>
              </a:rPr>
              <a:t>Quality-by-Design (</a:t>
            </a:r>
            <a:r>
              <a:rPr lang="en-GB" sz="1400" b="1" i="0" u="none" strike="noStrike" baseline="0" dirty="0" err="1">
                <a:solidFill>
                  <a:srgbClr val="000000"/>
                </a:solidFill>
                <a:latin typeface="+mj-lt"/>
              </a:rPr>
              <a:t>QbD</a:t>
            </a:r>
            <a:r>
              <a:rPr lang="en-GB" sz="1400" b="1" i="0" u="none" strike="noStrike" baseline="0" dirty="0">
                <a:solidFill>
                  <a:srgbClr val="000000"/>
                </a:solidFill>
                <a:latin typeface="+mj-lt"/>
              </a:rPr>
              <a:t>) manufacturing strategy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Laser scanning-assisted heating </a:t>
            </a:r>
          </a:p>
          <a:p>
            <a:pPr marL="742950" lvl="1" indent="-285750">
              <a:spcAft>
                <a:spcPts val="600"/>
              </a:spcAft>
              <a:buFont typeface="Wingdings" panose="05000000000000000000" pitchFamily="2" charset="2"/>
              <a:buChar char="v"/>
            </a:pPr>
            <a:r>
              <a:rPr lang="en-GB" sz="1400" dirty="0">
                <a:solidFill>
                  <a:srgbClr val="000000"/>
                </a:solidFill>
                <a:latin typeface="+mj-lt"/>
              </a:rPr>
              <a:t>FFF nozzle with improved thermal control</a:t>
            </a:r>
          </a:p>
          <a:p>
            <a:pPr marL="742950" lvl="1" indent="-285750">
              <a:spcAft>
                <a:spcPts val="600"/>
              </a:spcAft>
              <a:buFont typeface="Wingdings" panose="05000000000000000000" pitchFamily="2" charset="2"/>
              <a:buChar char="v"/>
            </a:pPr>
            <a:r>
              <a:rPr lang="en-GB" sz="1400" dirty="0">
                <a:solidFill>
                  <a:srgbClr val="000000"/>
                </a:solidFill>
                <a:latin typeface="+mj-lt"/>
              </a:rPr>
              <a:t>Non-contact ultrasound method for in-line</a:t>
            </a:r>
          </a:p>
        </p:txBody>
      </p:sp>
      <p:sp>
        <p:nvSpPr>
          <p:cNvPr id="9" name="CuadroTexto 8">
            <a:extLst>
              <a:ext uri="{FF2B5EF4-FFF2-40B4-BE49-F238E27FC236}">
                <a16:creationId xmlns:a16="http://schemas.microsoft.com/office/drawing/2014/main" id="{80816F9C-3670-4251-BB21-F4F57D8603F3}"/>
              </a:ext>
            </a:extLst>
          </p:cNvPr>
          <p:cNvSpPr txBox="1"/>
          <p:nvPr/>
        </p:nvSpPr>
        <p:spPr>
          <a:xfrm>
            <a:off x="319200" y="4076700"/>
            <a:ext cx="4938876" cy="369332"/>
          </a:xfrm>
          <a:prstGeom prst="rect">
            <a:avLst/>
          </a:prstGeom>
          <a:solidFill>
            <a:schemeClr val="accent2">
              <a:lumMod val="20000"/>
              <a:lumOff val="80000"/>
            </a:schemeClr>
          </a:solidFill>
        </p:spPr>
        <p:txBody>
          <a:bodyPr wrap="square">
            <a:spAutoFit/>
          </a:bodyPr>
          <a:lstStyle/>
          <a:p>
            <a:pPr algn="ctr"/>
            <a:r>
              <a:rPr lang="es-ES" b="1" i="0" u="none" strike="noStrike" baseline="0" dirty="0">
                <a:solidFill>
                  <a:srgbClr val="000000"/>
                </a:solidFill>
                <a:latin typeface="+mj-lt"/>
              </a:rPr>
              <a:t>MANUFACTURING</a:t>
            </a:r>
            <a:endParaRPr lang="en-GB" b="1" i="0" u="none" strike="noStrike" baseline="0" dirty="0">
              <a:solidFill>
                <a:srgbClr val="000000"/>
              </a:solidFill>
              <a:latin typeface="+mj-lt"/>
            </a:endParaRPr>
          </a:p>
        </p:txBody>
      </p:sp>
      <p:sp>
        <p:nvSpPr>
          <p:cNvPr id="10" name="CuadroTexto 9">
            <a:extLst>
              <a:ext uri="{FF2B5EF4-FFF2-40B4-BE49-F238E27FC236}">
                <a16:creationId xmlns:a16="http://schemas.microsoft.com/office/drawing/2014/main" id="{C03591B3-9BBD-4CAA-8563-C06907287ECB}"/>
              </a:ext>
            </a:extLst>
          </p:cNvPr>
          <p:cNvSpPr txBox="1"/>
          <p:nvPr/>
        </p:nvSpPr>
        <p:spPr>
          <a:xfrm>
            <a:off x="5727700" y="4064000"/>
            <a:ext cx="6235699" cy="369332"/>
          </a:xfrm>
          <a:prstGeom prst="rect">
            <a:avLst/>
          </a:prstGeom>
          <a:solidFill>
            <a:schemeClr val="accent1">
              <a:lumMod val="20000"/>
              <a:lumOff val="80000"/>
            </a:schemeClr>
          </a:solidFill>
        </p:spPr>
        <p:txBody>
          <a:bodyPr wrap="square">
            <a:spAutoFit/>
          </a:bodyPr>
          <a:lstStyle/>
          <a:p>
            <a:pPr algn="ctr"/>
            <a:r>
              <a:rPr lang="es-ES" b="1" i="0" u="none" strike="noStrike" baseline="0" dirty="0">
                <a:solidFill>
                  <a:srgbClr val="000000"/>
                </a:solidFill>
                <a:latin typeface="+mj-lt"/>
              </a:rPr>
              <a:t>DIGITAL</a:t>
            </a:r>
            <a:endParaRPr lang="en-GB" b="1" i="0" u="none" strike="noStrike" baseline="0" dirty="0">
              <a:solidFill>
                <a:srgbClr val="000000"/>
              </a:solidFill>
              <a:latin typeface="+mj-lt"/>
            </a:endParaRPr>
          </a:p>
        </p:txBody>
      </p:sp>
      <p:sp>
        <p:nvSpPr>
          <p:cNvPr id="11" name="Rectángulo 10">
            <a:extLst>
              <a:ext uri="{FF2B5EF4-FFF2-40B4-BE49-F238E27FC236}">
                <a16:creationId xmlns:a16="http://schemas.microsoft.com/office/drawing/2014/main" id="{86B19BB4-F09C-4DB2-A9E4-669EE30FBBFF}"/>
              </a:ext>
            </a:extLst>
          </p:cNvPr>
          <p:cNvSpPr/>
          <p:nvPr/>
        </p:nvSpPr>
        <p:spPr>
          <a:xfrm flipV="1">
            <a:off x="319200" y="1739900"/>
            <a:ext cx="3465400" cy="1689100"/>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575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CB515-A990-427B-9CF9-3132B9A5E3C8}"/>
              </a:ext>
            </a:extLst>
          </p:cNvPr>
          <p:cNvSpPr>
            <a:spLocks noGrp="1"/>
          </p:cNvSpPr>
          <p:nvPr>
            <p:ph type="title"/>
          </p:nvPr>
        </p:nvSpPr>
        <p:spPr/>
        <p:txBody>
          <a:bodyPr/>
          <a:lstStyle/>
          <a:p>
            <a:r>
              <a:rPr lang="es-ES" dirty="0"/>
              <a:t>SPECIFIC TARGETS</a:t>
            </a:r>
            <a:endParaRPr lang="en-GB" dirty="0"/>
          </a:p>
        </p:txBody>
      </p:sp>
      <p:sp>
        <p:nvSpPr>
          <p:cNvPr id="3" name="Marcador de número de diapositiva 2">
            <a:extLst>
              <a:ext uri="{FF2B5EF4-FFF2-40B4-BE49-F238E27FC236}">
                <a16:creationId xmlns:a16="http://schemas.microsoft.com/office/drawing/2014/main" id="{3AF972CB-6D5B-4576-99BF-851679987823}"/>
              </a:ext>
            </a:extLst>
          </p:cNvPr>
          <p:cNvSpPr>
            <a:spLocks noGrp="1"/>
          </p:cNvSpPr>
          <p:nvPr>
            <p:ph type="sldNum" sz="quarter" idx="4"/>
          </p:nvPr>
        </p:nvSpPr>
        <p:spPr/>
        <p:txBody>
          <a:bodyPr/>
          <a:lstStyle/>
          <a:p>
            <a:fld id="{BBC95AA2-3B59-4831-8BC6-006282D7F8BD}" type="slidenum">
              <a:rPr lang="en-GB" smtClean="0"/>
              <a:t>13</a:t>
            </a:fld>
            <a:endParaRPr lang="en-GB"/>
          </a:p>
        </p:txBody>
      </p:sp>
      <p:sp>
        <p:nvSpPr>
          <p:cNvPr id="11" name="Rectángulo 10">
            <a:extLst>
              <a:ext uri="{FF2B5EF4-FFF2-40B4-BE49-F238E27FC236}">
                <a16:creationId xmlns:a16="http://schemas.microsoft.com/office/drawing/2014/main" id="{1C3CF177-3B79-494D-98E7-AEAAF782DDC1}"/>
              </a:ext>
            </a:extLst>
          </p:cNvPr>
          <p:cNvSpPr/>
          <p:nvPr/>
        </p:nvSpPr>
        <p:spPr>
          <a:xfrm>
            <a:off x="254000" y="1297726"/>
            <a:ext cx="11618800" cy="5001369"/>
          </a:xfrm>
          <a:prstGeom prst="rect">
            <a:avLst/>
          </a:prstGeom>
        </p:spPr>
        <p:txBody>
          <a:bodyPr wrap="square">
            <a:spAutoFit/>
          </a:bodyPr>
          <a:lstStyle/>
          <a:p>
            <a:r>
              <a:rPr lang="en-GB" sz="1600" b="1" u="sng" dirty="0">
                <a:solidFill>
                  <a:srgbClr val="000000"/>
                </a:solidFill>
                <a:latin typeface="+mj-lt"/>
              </a:rPr>
              <a:t>F</a:t>
            </a:r>
            <a:r>
              <a:rPr lang="en-GB" sz="1600" b="1" u="sng" strike="noStrike" baseline="0" dirty="0">
                <a:solidFill>
                  <a:srgbClr val="000000"/>
                </a:solidFill>
                <a:latin typeface="+mj-lt"/>
              </a:rPr>
              <a:t>lexible multistage robotic-based production processes </a:t>
            </a:r>
            <a:endParaRPr lang="en-GB" sz="1600" b="0" u="sng" strike="noStrike" baseline="0" dirty="0">
              <a:solidFill>
                <a:srgbClr val="000000"/>
              </a:solidFill>
              <a:latin typeface="+mj-lt"/>
            </a:endParaRPr>
          </a:p>
          <a:p>
            <a:pPr marL="285750" indent="-285750" algn="just">
              <a:spcAft>
                <a:spcPts val="600"/>
              </a:spcAft>
              <a:buFont typeface="Wingdings" panose="05000000000000000000" pitchFamily="2" charset="2"/>
              <a:buChar char="ü"/>
            </a:pPr>
            <a:r>
              <a:rPr lang="en-GB" sz="1600" b="1" u="none" strike="noStrike" baseline="0" dirty="0">
                <a:solidFill>
                  <a:srgbClr val="000000"/>
                </a:solidFill>
                <a:latin typeface="+mj-lt"/>
              </a:rPr>
              <a:t>KPI 1: 25% manufacturing cost reduction. </a:t>
            </a:r>
            <a:r>
              <a:rPr lang="en-GB" sz="1600" b="0" u="none" strike="noStrike" baseline="0" dirty="0">
                <a:solidFill>
                  <a:srgbClr val="000000"/>
                </a:solidFill>
                <a:latin typeface="+mj-lt"/>
              </a:rPr>
              <a:t>The use of cost-effective, flexible and near-net-shape automated processes together with zero-defect-manufacturing approaches will significantly reduce manufacturing costs. </a:t>
            </a:r>
          </a:p>
          <a:p>
            <a:r>
              <a:rPr lang="en-GB" sz="1600" b="1" u="sng" strike="noStrike" baseline="0" dirty="0">
                <a:solidFill>
                  <a:srgbClr val="000000"/>
                </a:solidFill>
                <a:latin typeface="+mj-lt"/>
              </a:rPr>
              <a:t>Novel data-driven pipeline supporting the design, simulation and production planning </a:t>
            </a:r>
            <a:endParaRPr lang="en-GB" sz="1600" b="0" u="sng" strike="noStrike" baseline="0" dirty="0">
              <a:solidFill>
                <a:srgbClr val="000000"/>
              </a:solidFill>
              <a:latin typeface="+mj-lt"/>
            </a:endParaRPr>
          </a:p>
          <a:p>
            <a:pPr marL="285750" indent="-285750" algn="just">
              <a:spcAft>
                <a:spcPts val="600"/>
              </a:spcAft>
              <a:buFont typeface="Wingdings" panose="05000000000000000000" pitchFamily="2" charset="2"/>
              <a:buChar char="ü"/>
            </a:pPr>
            <a:r>
              <a:rPr lang="en-GB" sz="1600" b="1" u="none" strike="noStrike" baseline="0" dirty="0">
                <a:solidFill>
                  <a:srgbClr val="000000"/>
                </a:solidFill>
                <a:latin typeface="+mj-lt"/>
              </a:rPr>
              <a:t>KPI 2: 25% reduction of product and process design time </a:t>
            </a:r>
            <a:r>
              <a:rPr lang="en-GB" sz="1600" b="0" u="none" strike="noStrike" baseline="0" dirty="0">
                <a:solidFill>
                  <a:srgbClr val="000000"/>
                </a:solidFill>
                <a:latin typeface="+mj-lt"/>
              </a:rPr>
              <a:t>through agile multidisciplinary product and process simulation tools, data analytics and knowledge-based decision support system. </a:t>
            </a:r>
          </a:p>
          <a:p>
            <a:r>
              <a:rPr lang="en-GB" sz="1600" b="1" u="sng" strike="noStrike" baseline="0" dirty="0">
                <a:solidFill>
                  <a:srgbClr val="000000"/>
                </a:solidFill>
                <a:latin typeface="+mj-lt"/>
              </a:rPr>
              <a:t>Quality-by-Design (</a:t>
            </a:r>
            <a:r>
              <a:rPr lang="en-GB" sz="1600" b="1" u="sng" strike="noStrike" baseline="0" dirty="0" err="1">
                <a:solidFill>
                  <a:srgbClr val="000000"/>
                </a:solidFill>
                <a:latin typeface="+mj-lt"/>
              </a:rPr>
              <a:t>QbD</a:t>
            </a:r>
            <a:r>
              <a:rPr lang="en-GB" sz="1600" b="1" u="sng" strike="noStrike" baseline="0" dirty="0">
                <a:solidFill>
                  <a:srgbClr val="000000"/>
                </a:solidFill>
                <a:latin typeface="+mj-lt"/>
              </a:rPr>
              <a:t>) manufacturing strategy </a:t>
            </a:r>
            <a:endParaRPr lang="en-GB" sz="1600" b="0" u="sng" strike="noStrike" baseline="0" dirty="0">
              <a:solidFill>
                <a:srgbClr val="000000"/>
              </a:solidFill>
              <a:latin typeface="+mj-lt"/>
            </a:endParaRPr>
          </a:p>
          <a:p>
            <a:pPr marL="285750" indent="-285750" algn="just">
              <a:spcAft>
                <a:spcPts val="600"/>
              </a:spcAft>
              <a:buFont typeface="Wingdings" panose="05000000000000000000" pitchFamily="2" charset="2"/>
              <a:buChar char="ü"/>
            </a:pPr>
            <a:r>
              <a:rPr lang="en-GB" sz="1600" b="1" u="none" strike="noStrike" baseline="0" dirty="0">
                <a:solidFill>
                  <a:srgbClr val="000000"/>
                </a:solidFill>
                <a:latin typeface="+mj-lt"/>
              </a:rPr>
              <a:t>KPI 3: 15% reduction in scrap during manufacturing </a:t>
            </a:r>
            <a:r>
              <a:rPr lang="en-GB" sz="1600" b="0" u="none" strike="noStrike" baseline="0" dirty="0">
                <a:solidFill>
                  <a:srgbClr val="000000"/>
                </a:solidFill>
                <a:latin typeface="+mj-lt"/>
              </a:rPr>
              <a:t>using advanced ATL/AM multistage manufacturing, online process control and advanced quality monitoring that, together with the data-driven pipeline and knowledge-based system, will enable a paradigm shift towards right-first-time and Zero-defect manufacturing approaches. </a:t>
            </a:r>
            <a:endParaRPr lang="en-GB" sz="1600" dirty="0">
              <a:solidFill>
                <a:srgbClr val="000000"/>
              </a:solidFill>
              <a:latin typeface="+mj-lt"/>
            </a:endParaRPr>
          </a:p>
          <a:p>
            <a:r>
              <a:rPr lang="en-GB" sz="1600" b="1" u="sng" strike="noStrike" baseline="0" dirty="0">
                <a:solidFill>
                  <a:srgbClr val="000000"/>
                </a:solidFill>
                <a:latin typeface="+mj-lt"/>
              </a:rPr>
              <a:t>New digital-combined-physical driven methodology for Monitoring and Management of the Health</a:t>
            </a:r>
          </a:p>
          <a:p>
            <a:pPr marL="285750" indent="-285750">
              <a:buFont typeface="Wingdings" panose="05000000000000000000" pitchFamily="2" charset="2"/>
              <a:buChar char="ü"/>
            </a:pPr>
            <a:r>
              <a:rPr lang="en-GB" sz="1600" b="1" u="none" strike="noStrike" baseline="0" dirty="0">
                <a:solidFill>
                  <a:srgbClr val="000000"/>
                </a:solidFill>
                <a:latin typeface="+mj-lt"/>
              </a:rPr>
              <a:t>KPI 4: 20% component weight reduction</a:t>
            </a:r>
            <a:r>
              <a:rPr lang="en-GB" sz="1600" b="0" u="none" strike="noStrike" baseline="0" dirty="0">
                <a:solidFill>
                  <a:srgbClr val="000000"/>
                </a:solidFill>
                <a:latin typeface="+mj-lt"/>
              </a:rPr>
              <a:t>. Information of in-service material structural performance will be introduced in the new MDO platform and together with new advanced manufacturing routes based on the combination of flexible ATL and AM processes will enable new airframe components lightweight design. </a:t>
            </a:r>
          </a:p>
          <a:p>
            <a:pPr marL="285750" indent="-285750">
              <a:buFont typeface="Wingdings" panose="05000000000000000000" pitchFamily="2" charset="2"/>
              <a:buChar char="ü"/>
            </a:pPr>
            <a:r>
              <a:rPr lang="en-GB" sz="1600" b="1" u="none" strike="noStrike" baseline="0" dirty="0">
                <a:solidFill>
                  <a:srgbClr val="000000"/>
                </a:solidFill>
                <a:latin typeface="+mj-lt"/>
              </a:rPr>
              <a:t>KPI 5: 30% cost reduction in MRO operations enabled by the easy-to-disassembly designs, </a:t>
            </a:r>
            <a:r>
              <a:rPr lang="en-GB" sz="1600" b="0" u="none" strike="noStrike" baseline="0" dirty="0">
                <a:solidFill>
                  <a:srgbClr val="000000"/>
                </a:solidFill>
                <a:latin typeface="+mj-lt"/>
              </a:rPr>
              <a:t>TPCs increased reparability (50% reduction in repair times based on thermoplastic reversible melting behaviour (welding / in-situ consolidation) compared to Thermoset Composites) and the decrease of unnecessary replacements and unscheduled grounding repairs using </a:t>
            </a:r>
            <a:r>
              <a:rPr lang="en-GB" sz="1600" b="1" u="none" strike="noStrike" baseline="0" dirty="0">
                <a:solidFill>
                  <a:srgbClr val="000000"/>
                </a:solidFill>
                <a:latin typeface="+mj-lt"/>
              </a:rPr>
              <a:t>embedded SHM systems </a:t>
            </a:r>
            <a:r>
              <a:rPr lang="en-GB" sz="1600" b="0" u="none" strike="noStrike" baseline="0" dirty="0">
                <a:solidFill>
                  <a:srgbClr val="000000"/>
                </a:solidFill>
                <a:latin typeface="+mj-lt"/>
              </a:rPr>
              <a:t>and component digital twin, which will support the optimization of scheduled MRO and real-time decision making. </a:t>
            </a:r>
          </a:p>
          <a:p>
            <a:pPr marL="285750" indent="-285750">
              <a:buFont typeface="Wingdings" panose="05000000000000000000" pitchFamily="2" charset="2"/>
              <a:buChar char="ü"/>
            </a:pPr>
            <a:r>
              <a:rPr lang="en-GB" sz="1600" b="1" u="none" strike="noStrike" baseline="0" dirty="0">
                <a:solidFill>
                  <a:srgbClr val="000000"/>
                </a:solidFill>
                <a:latin typeface="+mj-lt"/>
              </a:rPr>
              <a:t>KPI 6: In the long term, reduce time and cost of current certification processes by accelerating the standardization of virtual certification. </a:t>
            </a:r>
            <a:endParaRPr lang="en-US" sz="16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34482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BDC13-BD14-4EE2-9D1D-96578876569D}"/>
              </a:ext>
            </a:extLst>
          </p:cNvPr>
          <p:cNvSpPr>
            <a:spLocks noGrp="1"/>
          </p:cNvSpPr>
          <p:nvPr>
            <p:ph type="title"/>
          </p:nvPr>
        </p:nvSpPr>
        <p:spPr/>
        <p:txBody>
          <a:bodyPr/>
          <a:lstStyle/>
          <a:p>
            <a:r>
              <a:rPr lang="es-ES" dirty="0"/>
              <a:t>Pablo Romero Rodríguez | R&amp;D </a:t>
            </a:r>
            <a:r>
              <a:rPr lang="es-ES" dirty="0" err="1"/>
              <a:t>Program</a:t>
            </a:r>
            <a:r>
              <a:rPr lang="es-ES" dirty="0"/>
              <a:t> Manager - DOMMINIO Project </a:t>
            </a:r>
            <a:r>
              <a:rPr lang="es-ES" dirty="0" err="1"/>
              <a:t>Coordinator</a:t>
            </a:r>
            <a:br>
              <a:rPr lang="es-ES" dirty="0"/>
            </a:br>
            <a:r>
              <a:rPr lang="en-GB" dirty="0"/>
              <a:t>+34 672 62 35 49</a:t>
            </a:r>
            <a:r>
              <a:rPr lang="es-ES" dirty="0"/>
              <a:t> | </a:t>
            </a:r>
            <a:r>
              <a:rPr lang="es-ES" dirty="0">
                <a:hlinkClick r:id="rId2">
                  <a:extLst>
                    <a:ext uri="{A12FA001-AC4F-418D-AE19-62706E023703}">
                      <ahyp:hlinkClr xmlns:ahyp="http://schemas.microsoft.com/office/drawing/2018/hyperlinkcolor" val="tx"/>
                    </a:ext>
                  </a:extLst>
                </a:hlinkClick>
              </a:rPr>
              <a:t>pablo.rodriguez@aimen.es</a:t>
            </a:r>
            <a:r>
              <a:rPr lang="es-ES" dirty="0"/>
              <a:t> </a:t>
            </a:r>
            <a:endParaRPr lang="en-GB" dirty="0"/>
          </a:p>
        </p:txBody>
      </p:sp>
      <p:pic>
        <p:nvPicPr>
          <p:cNvPr id="3" name="Imagen 2">
            <a:extLst>
              <a:ext uri="{FF2B5EF4-FFF2-40B4-BE49-F238E27FC236}">
                <a16:creationId xmlns:a16="http://schemas.microsoft.com/office/drawing/2014/main" id="{11E3F75B-3C2E-481D-B999-5E6E232DF8CC}"/>
              </a:ext>
            </a:extLst>
          </p:cNvPr>
          <p:cNvPicPr/>
          <p:nvPr/>
        </p:nvPicPr>
        <p:blipFill rotWithShape="1">
          <a:blip r:embed="rId3"/>
          <a:srcRect l="21652" t="31380" r="21719" b="20071"/>
          <a:stretch/>
        </p:blipFill>
        <p:spPr bwMode="auto">
          <a:xfrm>
            <a:off x="1384404" y="4217549"/>
            <a:ext cx="1313577" cy="633700"/>
          </a:xfrm>
          <a:prstGeom prst="rect">
            <a:avLst/>
          </a:prstGeom>
          <a:ln>
            <a:noFill/>
          </a:ln>
          <a:extLst>
            <a:ext uri="{53640926-AAD7-44D8-BBD7-CCE9431645EC}">
              <a14:shadowObscured xmlns:a14="http://schemas.microsoft.com/office/drawing/2010/main"/>
            </a:ext>
          </a:extLst>
        </p:spPr>
      </p:pic>
      <p:pic>
        <p:nvPicPr>
          <p:cNvPr id="4" name="Imagen 3" descr="RNanoLogo">
            <a:extLst>
              <a:ext uri="{FF2B5EF4-FFF2-40B4-BE49-F238E27FC236}">
                <a16:creationId xmlns:a16="http://schemas.microsoft.com/office/drawing/2014/main" id="{50FD6C1E-2278-4615-B6CD-19A0DC2FABE5}"/>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3277" y="4183963"/>
            <a:ext cx="668796" cy="723465"/>
          </a:xfrm>
          <a:prstGeom prst="rect">
            <a:avLst/>
          </a:prstGeom>
          <a:noFill/>
          <a:ln>
            <a:noFill/>
          </a:ln>
        </p:spPr>
      </p:pic>
      <p:pic>
        <p:nvPicPr>
          <p:cNvPr id="5" name="Imagen 4">
            <a:extLst>
              <a:ext uri="{FF2B5EF4-FFF2-40B4-BE49-F238E27FC236}">
                <a16:creationId xmlns:a16="http://schemas.microsoft.com/office/drawing/2014/main" id="{33B29D9D-7E9C-4D86-8224-362B61502186}"/>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53582" y="5237909"/>
            <a:ext cx="1476000" cy="288000"/>
          </a:xfrm>
          <a:prstGeom prst="rect">
            <a:avLst/>
          </a:prstGeom>
          <a:noFill/>
          <a:ln>
            <a:noFill/>
          </a:ln>
        </p:spPr>
      </p:pic>
      <p:pic>
        <p:nvPicPr>
          <p:cNvPr id="6" name="Imagen 5">
            <a:extLst>
              <a:ext uri="{FF2B5EF4-FFF2-40B4-BE49-F238E27FC236}">
                <a16:creationId xmlns:a16="http://schemas.microsoft.com/office/drawing/2014/main" id="{A78070FC-49E6-475C-8EAC-341F1B937D43}"/>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13574" y="4149138"/>
            <a:ext cx="1586230" cy="793115"/>
          </a:xfrm>
          <a:prstGeom prst="rect">
            <a:avLst/>
          </a:prstGeom>
          <a:noFill/>
          <a:ln>
            <a:noFill/>
          </a:ln>
        </p:spPr>
      </p:pic>
      <p:pic>
        <p:nvPicPr>
          <p:cNvPr id="8" name="Imagen 7" descr="OVER 60 YEARS OF ROMANIAN AEROSPACE RESEARCH AND INNOVATION ...">
            <a:extLst>
              <a:ext uri="{FF2B5EF4-FFF2-40B4-BE49-F238E27FC236}">
                <a16:creationId xmlns:a16="http://schemas.microsoft.com/office/drawing/2014/main" id="{3BC150A7-9E1A-4006-9925-D3D51CC3B608}"/>
              </a:ext>
            </a:extLst>
          </p:cNvPr>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51848" y="5167116"/>
            <a:ext cx="1190031" cy="398118"/>
          </a:xfrm>
          <a:prstGeom prst="rect">
            <a:avLst/>
          </a:prstGeom>
          <a:noFill/>
          <a:ln>
            <a:noFill/>
          </a:ln>
        </p:spPr>
      </p:pic>
      <p:pic>
        <p:nvPicPr>
          <p:cNvPr id="9" name="תמונה 4">
            <a:extLst>
              <a:ext uri="{FF2B5EF4-FFF2-40B4-BE49-F238E27FC236}">
                <a16:creationId xmlns:a16="http://schemas.microsoft.com/office/drawing/2014/main" id="{3D256C2E-15A3-4144-891D-FCF522C8CFEF}"/>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4140106" y="4399171"/>
            <a:ext cx="1586231" cy="293048"/>
          </a:xfrm>
          <a:prstGeom prst="rect">
            <a:avLst/>
          </a:prstGeom>
          <a:noFill/>
          <a:ln w="9525">
            <a:noFill/>
            <a:miter lim="800000"/>
            <a:headEnd/>
            <a:tailEnd/>
          </a:ln>
        </p:spPr>
      </p:pic>
      <p:pic>
        <p:nvPicPr>
          <p:cNvPr id="10" name="Imagen 9" descr="Imagen que contiene dibujo&#10;&#10;Descripción generada automáticamente">
            <a:extLst>
              <a:ext uri="{FF2B5EF4-FFF2-40B4-BE49-F238E27FC236}">
                <a16:creationId xmlns:a16="http://schemas.microsoft.com/office/drawing/2014/main" id="{6DC6741A-22CB-4A6E-BE7F-9099791FB5D9}"/>
              </a:ext>
            </a:extLst>
          </p:cNvPr>
          <p:cNvPicPr/>
          <p:nvPr/>
        </p:nvPicPr>
        <p:blipFill>
          <a:blip r:embed="rId9" cstate="email">
            <a:extLst>
              <a:ext uri="{28A0092B-C50C-407E-A947-70E740481C1C}">
                <a14:useLocalDpi xmlns:a14="http://schemas.microsoft.com/office/drawing/2010/main" val="0"/>
              </a:ext>
            </a:extLst>
          </a:blip>
          <a:stretch>
            <a:fillRect/>
          </a:stretch>
        </p:blipFill>
        <p:spPr>
          <a:xfrm>
            <a:off x="9252773" y="4308725"/>
            <a:ext cx="1363770" cy="490856"/>
          </a:xfrm>
          <a:prstGeom prst="rect">
            <a:avLst/>
          </a:prstGeom>
        </p:spPr>
      </p:pic>
      <p:pic>
        <p:nvPicPr>
          <p:cNvPr id="11" name="Picture 0">
            <a:extLst>
              <a:ext uri="{FF2B5EF4-FFF2-40B4-BE49-F238E27FC236}">
                <a16:creationId xmlns:a16="http://schemas.microsoft.com/office/drawing/2014/main" id="{75BD4BE4-855B-4E06-AD34-F68CE1CB08B0}"/>
              </a:ext>
            </a:extLst>
          </p:cNvPr>
          <p:cNvPicPr/>
          <p:nvPr/>
        </p:nvPicPr>
        <p:blipFill>
          <a:blip r:embed="rId10" cstate="print"/>
          <a:stretch>
            <a:fillRect/>
          </a:stretch>
        </p:blipFill>
        <p:spPr>
          <a:xfrm>
            <a:off x="8679105" y="5138602"/>
            <a:ext cx="1052943" cy="410429"/>
          </a:xfrm>
          <a:prstGeom prst="rect">
            <a:avLst/>
          </a:prstGeom>
        </p:spPr>
      </p:pic>
      <p:pic>
        <p:nvPicPr>
          <p:cNvPr id="12" name="Εικόνα 1" descr="Εικόνα που περιέχει ομπρέλα, σχεδίαση&#10;&#10;Περιγραφή που δημιουργήθηκε αυτόματα">
            <a:extLst>
              <a:ext uri="{FF2B5EF4-FFF2-40B4-BE49-F238E27FC236}">
                <a16:creationId xmlns:a16="http://schemas.microsoft.com/office/drawing/2014/main" id="{D670BC9D-6F3B-410D-A6B7-CA599A68EF71}"/>
              </a:ext>
            </a:extLst>
          </p:cNvPr>
          <p:cNvPicPr/>
          <p:nvPr/>
        </p:nvPicPr>
        <p:blipFill>
          <a:blip r:embed="rId11" cstate="email">
            <a:extLst>
              <a:ext uri="{28A0092B-C50C-407E-A947-70E740481C1C}">
                <a14:useLocalDpi xmlns:a14="http://schemas.microsoft.com/office/drawing/2010/main" val="0"/>
              </a:ext>
            </a:extLst>
          </a:blip>
          <a:stretch>
            <a:fillRect/>
          </a:stretch>
        </p:blipFill>
        <p:spPr>
          <a:xfrm>
            <a:off x="9892108" y="5019537"/>
            <a:ext cx="831690" cy="693271"/>
          </a:xfrm>
          <a:prstGeom prst="rect">
            <a:avLst/>
          </a:prstGeom>
        </p:spPr>
      </p:pic>
      <p:pic>
        <p:nvPicPr>
          <p:cNvPr id="13" name="Imagen 12">
            <a:extLst>
              <a:ext uri="{FF2B5EF4-FFF2-40B4-BE49-F238E27FC236}">
                <a16:creationId xmlns:a16="http://schemas.microsoft.com/office/drawing/2014/main" id="{B8A87C1D-596D-430E-8FE1-C5881FAE35DC}"/>
              </a:ext>
            </a:extLst>
          </p:cNvPr>
          <p:cNvPicPr/>
          <p:nvPr/>
        </p:nvPicPr>
        <p:blipFill>
          <a:blip r:embed="rId12"/>
          <a:stretch>
            <a:fillRect/>
          </a:stretch>
        </p:blipFill>
        <p:spPr>
          <a:xfrm>
            <a:off x="5638911" y="5066842"/>
            <a:ext cx="1307228" cy="639244"/>
          </a:xfrm>
          <a:prstGeom prst="rect">
            <a:avLst/>
          </a:prstGeom>
        </p:spPr>
      </p:pic>
      <p:pic>
        <p:nvPicPr>
          <p:cNvPr id="14" name="Picture 12" descr="Resultado de imagen de esi software germany gmbh logo">
            <a:extLst>
              <a:ext uri="{FF2B5EF4-FFF2-40B4-BE49-F238E27FC236}">
                <a16:creationId xmlns:a16="http://schemas.microsoft.com/office/drawing/2014/main" id="{E0E13072-F713-44C0-9CA9-888E7E9EA6A2}"/>
              </a:ext>
            </a:extLst>
          </p:cNvPr>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54966" y="5225013"/>
            <a:ext cx="699850" cy="300896"/>
          </a:xfrm>
          <a:prstGeom prst="rect">
            <a:avLst/>
          </a:prstGeom>
          <a:noFill/>
        </p:spPr>
      </p:pic>
      <p:pic>
        <p:nvPicPr>
          <p:cNvPr id="15" name="Imagen 14">
            <a:extLst>
              <a:ext uri="{FF2B5EF4-FFF2-40B4-BE49-F238E27FC236}">
                <a16:creationId xmlns:a16="http://schemas.microsoft.com/office/drawing/2014/main" id="{608CC3C0-EDBA-4E46-81B1-8E0C94626826}"/>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7019507" y="5138602"/>
            <a:ext cx="1586230" cy="455143"/>
          </a:xfrm>
          <a:prstGeom prst="rect">
            <a:avLst/>
          </a:prstGeom>
        </p:spPr>
      </p:pic>
      <p:pic>
        <p:nvPicPr>
          <p:cNvPr id="16" name="Imagen 15" descr="Texto&#10;&#10;Descripción generada automáticamente">
            <a:extLst>
              <a:ext uri="{FF2B5EF4-FFF2-40B4-BE49-F238E27FC236}">
                <a16:creationId xmlns:a16="http://schemas.microsoft.com/office/drawing/2014/main" id="{73E157FC-94BD-49AC-892A-726A453A01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30690" y="4314174"/>
            <a:ext cx="1164952" cy="544615"/>
          </a:xfrm>
          <a:prstGeom prst="rect">
            <a:avLst/>
          </a:prstGeom>
        </p:spPr>
      </p:pic>
    </p:spTree>
    <p:extLst>
      <p:ext uri="{BB962C8B-B14F-4D97-AF65-F5344CB8AC3E}">
        <p14:creationId xmlns:p14="http://schemas.microsoft.com/office/powerpoint/2010/main" val="181953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dirty="0"/>
              <a:t>DOMMINIO OVERVIEW</a:t>
            </a:r>
          </a:p>
        </p:txBody>
      </p:sp>
      <p:sp>
        <p:nvSpPr>
          <p:cNvPr id="4" name="Marcador de número de diapositiva 3"/>
          <p:cNvSpPr>
            <a:spLocks noGrp="1"/>
          </p:cNvSpPr>
          <p:nvPr>
            <p:ph type="sldNum" sz="quarter" idx="12"/>
          </p:nvPr>
        </p:nvSpPr>
        <p:spPr/>
        <p:txBody>
          <a:bodyPr/>
          <a:lstStyle/>
          <a:p>
            <a:fld id="{041AF76B-6F9A-436C-91EE-60B56C70F4BD}" type="slidenum">
              <a:rPr lang="en-GB" smtClean="0"/>
              <a:t>2</a:t>
            </a:fld>
            <a:endParaRPr lang="en-GB"/>
          </a:p>
        </p:txBody>
      </p:sp>
    </p:spTree>
    <p:extLst>
      <p:ext uri="{BB962C8B-B14F-4D97-AF65-F5344CB8AC3E}">
        <p14:creationId xmlns:p14="http://schemas.microsoft.com/office/powerpoint/2010/main" val="49403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fld id="{BBC95AA2-3B59-4831-8BC6-006282D7F8BD}" type="slidenum">
              <a:rPr lang="en-GB" smtClean="0"/>
              <a:t>3</a:t>
            </a:fld>
            <a:endParaRPr lang="en-GB"/>
          </a:p>
        </p:txBody>
      </p:sp>
      <p:sp>
        <p:nvSpPr>
          <p:cNvPr id="3" name="Título 2"/>
          <p:cNvSpPr>
            <a:spLocks noGrp="1"/>
          </p:cNvSpPr>
          <p:nvPr>
            <p:ph type="title"/>
          </p:nvPr>
        </p:nvSpPr>
        <p:spPr/>
        <p:txBody>
          <a:bodyPr/>
          <a:lstStyle/>
          <a:p>
            <a:r>
              <a:rPr lang="es-ES_tradnl" dirty="0"/>
              <a:t>INTRODUCTION</a:t>
            </a:r>
          </a:p>
        </p:txBody>
      </p:sp>
      <p:sp>
        <p:nvSpPr>
          <p:cNvPr id="16" name="Rettangolo 10">
            <a:extLst>
              <a:ext uri="{FF2B5EF4-FFF2-40B4-BE49-F238E27FC236}">
                <a16:creationId xmlns:a16="http://schemas.microsoft.com/office/drawing/2014/main" id="{FD7721D1-23D5-48B6-B882-B4BD84D920BF}"/>
              </a:ext>
            </a:extLst>
          </p:cNvPr>
          <p:cNvSpPr/>
          <p:nvPr/>
        </p:nvSpPr>
        <p:spPr>
          <a:xfrm>
            <a:off x="3048450" y="3662076"/>
            <a:ext cx="5827539"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r>
              <a:rPr lang="en-US" sz="1600" b="1" dirty="0">
                <a:latin typeface="Arial" panose="020B0604020202020204" pitchFamily="34" charset="0"/>
                <a:cs typeface="Arial" panose="020B0604020202020204" pitchFamily="34" charset="0"/>
              </a:rPr>
              <a:t>Starting Date: 	First of January 2021</a:t>
            </a:r>
          </a:p>
          <a:p>
            <a:pPr lvl="0"/>
            <a:endParaRPr lang="en-US" sz="1600" b="1"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Duration: 	42 months</a:t>
            </a:r>
          </a:p>
          <a:p>
            <a:pPr lvl="0"/>
            <a:endParaRPr lang="en-US" sz="1600" b="1"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Partners: 	13</a:t>
            </a:r>
          </a:p>
          <a:p>
            <a:pPr lvl="0"/>
            <a:endParaRPr lang="en-US" sz="1600" b="1"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Overall Budget:	</a:t>
            </a:r>
            <a:r>
              <a:rPr lang="it-IT" sz="1600" b="1" dirty="0">
                <a:latin typeface="Arial" panose="020B0604020202020204" pitchFamily="34" charset="0"/>
                <a:cs typeface="Arial" panose="020B0604020202020204" pitchFamily="34" charset="0"/>
              </a:rPr>
              <a:t> € 4,999,190,25</a:t>
            </a:r>
          </a:p>
          <a:p>
            <a:pPr lvl="0"/>
            <a:r>
              <a:rPr lang="it-IT" sz="1600" b="1" dirty="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Grant Amount</a:t>
            </a:r>
            <a:r>
              <a:rPr lang="it-IT" sz="1600" b="1" dirty="0">
                <a:latin typeface="Arial" panose="020B0604020202020204" pitchFamily="34" charset="0"/>
                <a:cs typeface="Arial" panose="020B0604020202020204" pitchFamily="34" charset="0"/>
              </a:rPr>
              <a:t>:	 € 4,999,190,25</a:t>
            </a:r>
            <a:endParaRPr lang="en-US" sz="1600" b="1"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5896E880-A22D-456A-952E-CD27451D4BA1}"/>
              </a:ext>
            </a:extLst>
          </p:cNvPr>
          <p:cNvSpPr txBox="1"/>
          <p:nvPr/>
        </p:nvSpPr>
        <p:spPr>
          <a:xfrm>
            <a:off x="646842" y="1374890"/>
            <a:ext cx="10630757" cy="923330"/>
          </a:xfrm>
          <a:prstGeom prst="rect">
            <a:avLst/>
          </a:prstGeom>
          <a:solidFill>
            <a:schemeClr val="bg1">
              <a:lumMod val="95000"/>
            </a:schemeClr>
          </a:solidFill>
        </p:spPr>
        <p:txBody>
          <a:bodyPr wrap="square" rtlCol="0">
            <a:spAutoFit/>
          </a:bodyPr>
          <a:lstStyle/>
          <a:p>
            <a:pPr algn="just"/>
            <a:r>
              <a:rPr lang="es-ES" b="1" dirty="0"/>
              <a:t>DOMMINIO</a:t>
            </a:r>
            <a:r>
              <a:rPr lang="es-ES" dirty="0"/>
              <a:t> </a:t>
            </a:r>
            <a:r>
              <a:rPr lang="es-ES" dirty="0" err="1"/>
              <a:t>is</a:t>
            </a:r>
            <a:r>
              <a:rPr lang="en-US" dirty="0">
                <a:cs typeface="Arial"/>
              </a:rPr>
              <a:t> the </a:t>
            </a:r>
            <a:r>
              <a:rPr lang="en-US" b="1" dirty="0">
                <a:cs typeface="Arial"/>
              </a:rPr>
              <a:t>acronym</a:t>
            </a:r>
            <a:r>
              <a:rPr lang="en-US" dirty="0">
                <a:cs typeface="Arial"/>
              </a:rPr>
              <a:t> of the project titled: ‘</a:t>
            </a:r>
            <a:r>
              <a:rPr lang="en-GB" dirty="0">
                <a:cs typeface="Arial"/>
              </a:rPr>
              <a:t>Digital method for </a:t>
            </a:r>
            <a:r>
              <a:rPr lang="en-GB" dirty="0" err="1">
                <a:cs typeface="Arial"/>
              </a:rPr>
              <a:t>imprOved</a:t>
            </a:r>
            <a:r>
              <a:rPr lang="en-GB" dirty="0">
                <a:cs typeface="Arial"/>
              </a:rPr>
              <a:t> Manufacturing of next-generation </a:t>
            </a:r>
            <a:r>
              <a:rPr lang="en-GB" dirty="0" err="1">
                <a:cs typeface="Arial"/>
              </a:rPr>
              <a:t>MultIfuNctIOnal</a:t>
            </a:r>
            <a:r>
              <a:rPr lang="en-GB" dirty="0">
                <a:cs typeface="Arial"/>
              </a:rPr>
              <a:t> airframe parts</a:t>
            </a:r>
            <a:r>
              <a:rPr lang="en-US" i="1" dirty="0">
                <a:cs typeface="Arial"/>
              </a:rPr>
              <a:t>’’ </a:t>
            </a:r>
            <a:r>
              <a:rPr lang="en-US" dirty="0">
                <a:cs typeface="Arial"/>
              </a:rPr>
              <a:t>submitted for the call H2020-MG-2018-2019-2020 of </a:t>
            </a:r>
            <a:r>
              <a:rPr lang="en-US" b="1" dirty="0">
                <a:cs typeface="Arial"/>
              </a:rPr>
              <a:t>H2020 EU funding program.</a:t>
            </a:r>
            <a:endParaRPr lang="en-US" b="1" dirty="0"/>
          </a:p>
        </p:txBody>
      </p:sp>
      <p:sp>
        <p:nvSpPr>
          <p:cNvPr id="18" name="CuadroTexto 17">
            <a:extLst>
              <a:ext uri="{FF2B5EF4-FFF2-40B4-BE49-F238E27FC236}">
                <a16:creationId xmlns:a16="http://schemas.microsoft.com/office/drawing/2014/main" id="{8E8EC744-8E80-497B-9B38-D1EBD2025EDD}"/>
              </a:ext>
            </a:extLst>
          </p:cNvPr>
          <p:cNvSpPr txBox="1"/>
          <p:nvPr/>
        </p:nvSpPr>
        <p:spPr>
          <a:xfrm>
            <a:off x="646842" y="2432125"/>
            <a:ext cx="10630757" cy="923330"/>
          </a:xfrm>
          <a:prstGeom prst="rect">
            <a:avLst/>
          </a:prstGeom>
          <a:solidFill>
            <a:schemeClr val="bg1">
              <a:lumMod val="95000"/>
            </a:schemeClr>
          </a:solidFill>
        </p:spPr>
        <p:txBody>
          <a:bodyPr wrap="square" rtlCol="0">
            <a:spAutoFit/>
          </a:bodyPr>
          <a:lstStyle/>
          <a:p>
            <a:pPr algn="just"/>
            <a:r>
              <a:rPr lang="en-US" b="1" dirty="0"/>
              <a:t>Topic MG-3-5-2020: ‘</a:t>
            </a:r>
            <a:r>
              <a:rPr lang="en-GB" b="1" i="1" dirty="0"/>
              <a:t>Next generation multifunctional and intelligent airframe and engine parts, with emphasis on manufacturing, maintenance and recycling</a:t>
            </a:r>
            <a:r>
              <a:rPr lang="en-US" b="1" i="1" dirty="0"/>
              <a:t>’ </a:t>
            </a:r>
            <a:r>
              <a:rPr lang="en-US" dirty="0"/>
              <a:t>(RIA) </a:t>
            </a:r>
          </a:p>
          <a:p>
            <a:pPr algn="just"/>
            <a:r>
              <a:rPr lang="en-US" dirty="0"/>
              <a:t>Call within </a:t>
            </a:r>
            <a:r>
              <a:rPr lang="en-GB" dirty="0"/>
              <a:t>- Work Programme 2018-2020 Smart, green and integrated transport</a:t>
            </a:r>
            <a:endParaRPr lang="en-US" i="1" dirty="0"/>
          </a:p>
        </p:txBody>
      </p:sp>
    </p:spTree>
    <p:extLst>
      <p:ext uri="{BB962C8B-B14F-4D97-AF65-F5344CB8AC3E}">
        <p14:creationId xmlns:p14="http://schemas.microsoft.com/office/powerpoint/2010/main" val="101772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p:txBody>
          <a:bodyPr/>
          <a:lstStyle/>
          <a:p>
            <a:fld id="{BBC95AA2-3B59-4831-8BC6-006282D7F8BD}" type="slidenum">
              <a:rPr lang="en-GB" smtClean="0"/>
              <a:t>4</a:t>
            </a:fld>
            <a:endParaRPr lang="en-GB"/>
          </a:p>
        </p:txBody>
      </p:sp>
      <p:sp>
        <p:nvSpPr>
          <p:cNvPr id="3" name="Título 2"/>
          <p:cNvSpPr>
            <a:spLocks noGrp="1"/>
          </p:cNvSpPr>
          <p:nvPr>
            <p:ph type="title"/>
          </p:nvPr>
        </p:nvSpPr>
        <p:spPr/>
        <p:txBody>
          <a:bodyPr/>
          <a:lstStyle/>
          <a:p>
            <a:r>
              <a:rPr lang="es-ES_tradnl" dirty="0"/>
              <a:t>BACKGROUND AND MAIN OBJECTIVE</a:t>
            </a:r>
          </a:p>
        </p:txBody>
      </p:sp>
      <p:sp>
        <p:nvSpPr>
          <p:cNvPr id="7" name="Rectángulo: esquinas redondeadas 6">
            <a:extLst>
              <a:ext uri="{FF2B5EF4-FFF2-40B4-BE49-F238E27FC236}">
                <a16:creationId xmlns:a16="http://schemas.microsoft.com/office/drawing/2014/main" id="{3496833A-5F18-4060-A932-B0F8F202605C}"/>
              </a:ext>
            </a:extLst>
          </p:cNvPr>
          <p:cNvSpPr/>
          <p:nvPr/>
        </p:nvSpPr>
        <p:spPr>
          <a:xfrm>
            <a:off x="304800" y="1194321"/>
            <a:ext cx="11531464" cy="19191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Aft>
                <a:spcPts val="1200"/>
              </a:spcAft>
              <a:buFont typeface="Arial" panose="020B0604020202020204" pitchFamily="34" charset="0"/>
              <a:buChar char="•"/>
            </a:pPr>
            <a:r>
              <a:rPr lang="en-GB" b="0" i="0" dirty="0">
                <a:solidFill>
                  <a:srgbClr val="333333"/>
                </a:solidFill>
                <a:effectLst/>
                <a:latin typeface="+mj-lt"/>
              </a:rPr>
              <a:t>The European aircraft supply chain aims towards </a:t>
            </a:r>
            <a:r>
              <a:rPr lang="en-GB" b="1" i="0" dirty="0">
                <a:solidFill>
                  <a:srgbClr val="333333"/>
                </a:solidFill>
                <a:effectLst/>
                <a:latin typeface="+mj-lt"/>
              </a:rPr>
              <a:t>competitive and sustainable products </a:t>
            </a:r>
            <a:r>
              <a:rPr lang="en-GB" b="0" i="0" dirty="0">
                <a:solidFill>
                  <a:srgbClr val="333333"/>
                </a:solidFill>
                <a:effectLst/>
                <a:latin typeface="+mj-lt"/>
              </a:rPr>
              <a:t>with high quality standards. Airframe and engine manufacturers require in addition, a step change in the </a:t>
            </a:r>
            <a:r>
              <a:rPr lang="en-GB" b="1" i="0" dirty="0">
                <a:solidFill>
                  <a:srgbClr val="333333"/>
                </a:solidFill>
                <a:effectLst/>
                <a:latin typeface="+mj-lt"/>
              </a:rPr>
              <a:t>efficiency, cost-effectiveness and flexibility </a:t>
            </a:r>
            <a:r>
              <a:rPr lang="en-GB" b="0" i="0" dirty="0">
                <a:solidFill>
                  <a:srgbClr val="333333"/>
                </a:solidFill>
                <a:effectLst/>
                <a:latin typeface="+mj-lt"/>
              </a:rPr>
              <a:t>of industrial processes in order to adapt to </a:t>
            </a:r>
            <a:r>
              <a:rPr lang="en-GB" b="1" i="0" dirty="0">
                <a:solidFill>
                  <a:srgbClr val="333333"/>
                </a:solidFill>
                <a:effectLst/>
                <a:latin typeface="+mj-lt"/>
              </a:rPr>
              <a:t>high-production rates and the ever-increasing complexity </a:t>
            </a:r>
            <a:r>
              <a:rPr lang="en-GB" b="0" i="0" dirty="0">
                <a:solidFill>
                  <a:srgbClr val="333333"/>
                </a:solidFill>
                <a:effectLst/>
                <a:latin typeface="+mj-lt"/>
              </a:rPr>
              <a:t>of products.</a:t>
            </a:r>
          </a:p>
          <a:p>
            <a:pPr marL="285750" indent="-285750" algn="just">
              <a:spcAft>
                <a:spcPts val="1200"/>
              </a:spcAft>
              <a:buFont typeface="Arial" panose="020B0604020202020204" pitchFamily="34" charset="0"/>
              <a:buChar char="•"/>
            </a:pPr>
            <a:r>
              <a:rPr lang="en-GB" b="0" i="0" dirty="0">
                <a:solidFill>
                  <a:srgbClr val="333333"/>
                </a:solidFill>
                <a:effectLst/>
                <a:latin typeface="+mj-lt"/>
              </a:rPr>
              <a:t>Need to further </a:t>
            </a:r>
            <a:r>
              <a:rPr lang="en-GB" b="1" i="0" dirty="0">
                <a:solidFill>
                  <a:srgbClr val="333333"/>
                </a:solidFill>
                <a:effectLst/>
                <a:latin typeface="+mj-lt"/>
              </a:rPr>
              <a:t>advance the design, production and field operation of multifunctional and intelligent airframe </a:t>
            </a:r>
            <a:r>
              <a:rPr lang="en-GB" b="0" i="0" dirty="0">
                <a:solidFill>
                  <a:srgbClr val="333333"/>
                </a:solidFill>
                <a:effectLst/>
                <a:latin typeface="+mj-lt"/>
              </a:rPr>
              <a:t>and engine parts, with an </a:t>
            </a:r>
            <a:r>
              <a:rPr lang="en-GB" b="1" i="0" dirty="0">
                <a:solidFill>
                  <a:srgbClr val="333333"/>
                </a:solidFill>
                <a:effectLst/>
                <a:latin typeface="+mj-lt"/>
              </a:rPr>
              <a:t>emphasis on efficient, cost-effective and ecological manufacturing, maintenance and recycling.</a:t>
            </a:r>
            <a:endParaRPr lang="en-US" b="1" dirty="0">
              <a:latin typeface="+mj-lt"/>
            </a:endParaRPr>
          </a:p>
        </p:txBody>
      </p:sp>
      <p:sp>
        <p:nvSpPr>
          <p:cNvPr id="8" name="Rectángulo: esquinas redondeadas 7">
            <a:extLst>
              <a:ext uri="{FF2B5EF4-FFF2-40B4-BE49-F238E27FC236}">
                <a16:creationId xmlns:a16="http://schemas.microsoft.com/office/drawing/2014/main" id="{2E92FCC8-A6D7-4FA5-85DB-1C5622589DCE}"/>
              </a:ext>
            </a:extLst>
          </p:cNvPr>
          <p:cNvSpPr/>
          <p:nvPr/>
        </p:nvSpPr>
        <p:spPr>
          <a:xfrm>
            <a:off x="304800" y="3657601"/>
            <a:ext cx="11531464" cy="1359584"/>
          </a:xfrm>
          <a:prstGeom prst="roundRect">
            <a:avLst/>
          </a:prstGeom>
          <a:no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b="1" dirty="0">
                <a:solidFill>
                  <a:srgbClr val="000000"/>
                </a:solidFill>
                <a:latin typeface="+mj-lt"/>
              </a:rPr>
              <a:t>K</a:t>
            </a:r>
            <a:r>
              <a:rPr lang="en-GB" sz="1800" b="1" i="0" u="none" strike="noStrike" baseline="0" dirty="0">
                <a:solidFill>
                  <a:srgbClr val="000000"/>
                </a:solidFill>
                <a:latin typeface="+mj-lt"/>
              </a:rPr>
              <a:t>nowledge-based</a:t>
            </a:r>
            <a:r>
              <a:rPr lang="en-GB" sz="1800" i="0" u="none" strike="noStrike" baseline="0" dirty="0">
                <a:solidFill>
                  <a:srgbClr val="000000"/>
                </a:solidFill>
                <a:latin typeface="+mj-lt"/>
              </a:rPr>
              <a:t> integrated </a:t>
            </a:r>
            <a:r>
              <a:rPr lang="en-GB" sz="1800" b="1" i="0" u="none" strike="noStrike" baseline="0" dirty="0">
                <a:solidFill>
                  <a:srgbClr val="000000"/>
                </a:solidFill>
                <a:latin typeface="+mj-lt"/>
              </a:rPr>
              <a:t>design, manufacturing and optimization</a:t>
            </a:r>
            <a:r>
              <a:rPr lang="en-GB" sz="1800" i="0" u="none" strike="noStrike" baseline="0" dirty="0">
                <a:solidFill>
                  <a:srgbClr val="000000"/>
                </a:solidFill>
                <a:latin typeface="+mj-lt"/>
              </a:rPr>
              <a:t> methodologies for the production of cost-competitive new intelligent and multifunctional airframe parts, </a:t>
            </a:r>
            <a:r>
              <a:rPr lang="en-GB" sz="1800" b="1" i="0" u="none" strike="noStrike" baseline="0" dirty="0">
                <a:solidFill>
                  <a:srgbClr val="000000"/>
                </a:solidFill>
                <a:latin typeface="+mj-lt"/>
              </a:rPr>
              <a:t>ensuring the quality of the target components from the </a:t>
            </a:r>
            <a:r>
              <a:rPr lang="en-GB" sz="1800" b="1" i="0" u="sng" strike="noStrike" baseline="0" dirty="0">
                <a:solidFill>
                  <a:srgbClr val="000000"/>
                </a:solidFill>
                <a:latin typeface="+mj-lt"/>
              </a:rPr>
              <a:t>initial concept model, the production up to the operation, and towards accelerated certification </a:t>
            </a:r>
          </a:p>
        </p:txBody>
      </p:sp>
      <p:pic>
        <p:nvPicPr>
          <p:cNvPr id="9" name="Imagen 8" descr="Logotipo, nombre de la empresa&#10;&#10;Descripción generada automáticamente">
            <a:extLst>
              <a:ext uri="{FF2B5EF4-FFF2-40B4-BE49-F238E27FC236}">
                <a16:creationId xmlns:a16="http://schemas.microsoft.com/office/drawing/2014/main" id="{EAFE218F-6861-4160-813A-F1B3CE71F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112" y="3041959"/>
            <a:ext cx="1737707" cy="772133"/>
          </a:xfrm>
          <a:prstGeom prst="rect">
            <a:avLst/>
          </a:prstGeom>
        </p:spPr>
      </p:pic>
      <p:sp>
        <p:nvSpPr>
          <p:cNvPr id="10" name="CuadroTexto 9">
            <a:extLst>
              <a:ext uri="{FF2B5EF4-FFF2-40B4-BE49-F238E27FC236}">
                <a16:creationId xmlns:a16="http://schemas.microsoft.com/office/drawing/2014/main" id="{D7D5EC51-5042-444C-8138-6F5A7CAB7C8E}"/>
              </a:ext>
            </a:extLst>
          </p:cNvPr>
          <p:cNvSpPr txBox="1"/>
          <p:nvPr/>
        </p:nvSpPr>
        <p:spPr>
          <a:xfrm>
            <a:off x="956442" y="5213349"/>
            <a:ext cx="2459421" cy="923330"/>
          </a:xfrm>
          <a:prstGeom prst="rect">
            <a:avLst/>
          </a:prstGeom>
          <a:noFill/>
        </p:spPr>
        <p:txBody>
          <a:bodyPr wrap="square">
            <a:spAutoFit/>
          </a:bodyPr>
          <a:lstStyle/>
          <a:p>
            <a:pPr algn="ctr"/>
            <a:r>
              <a:rPr lang="en-GB" sz="1800" b="1" i="0" dirty="0">
                <a:solidFill>
                  <a:srgbClr val="BD0926"/>
                </a:solidFill>
                <a:effectLst/>
                <a:latin typeface="+mj-lt"/>
              </a:rPr>
              <a:t>New manufacturing scheme</a:t>
            </a:r>
          </a:p>
          <a:p>
            <a:pPr algn="ctr"/>
            <a:r>
              <a:rPr lang="en-GB" dirty="0">
                <a:solidFill>
                  <a:srgbClr val="BD0926"/>
                </a:solidFill>
                <a:latin typeface="+mj-lt"/>
              </a:rPr>
              <a:t>AFP, FFF</a:t>
            </a:r>
            <a:r>
              <a:rPr lang="en-GB" sz="1800" i="0" dirty="0">
                <a:solidFill>
                  <a:srgbClr val="BD0926"/>
                </a:solidFill>
                <a:effectLst/>
                <a:latin typeface="+mj-lt"/>
              </a:rPr>
              <a:t> </a:t>
            </a:r>
            <a:endParaRPr lang="en-GB" dirty="0"/>
          </a:p>
        </p:txBody>
      </p:sp>
      <p:sp>
        <p:nvSpPr>
          <p:cNvPr id="11" name="CuadroTexto 10">
            <a:extLst>
              <a:ext uri="{FF2B5EF4-FFF2-40B4-BE49-F238E27FC236}">
                <a16:creationId xmlns:a16="http://schemas.microsoft.com/office/drawing/2014/main" id="{15855593-C917-40B8-A229-EA65704C251F}"/>
              </a:ext>
            </a:extLst>
          </p:cNvPr>
          <p:cNvSpPr txBox="1"/>
          <p:nvPr/>
        </p:nvSpPr>
        <p:spPr>
          <a:xfrm>
            <a:off x="3473284" y="5213349"/>
            <a:ext cx="2563161" cy="923330"/>
          </a:xfrm>
          <a:prstGeom prst="rect">
            <a:avLst/>
          </a:prstGeom>
          <a:noFill/>
        </p:spPr>
        <p:txBody>
          <a:bodyPr wrap="square">
            <a:spAutoFit/>
          </a:bodyPr>
          <a:lstStyle/>
          <a:p>
            <a:pPr algn="ctr"/>
            <a:r>
              <a:rPr lang="en-GB" sz="1800" b="1" i="0" dirty="0">
                <a:solidFill>
                  <a:srgbClr val="BD0926"/>
                </a:solidFill>
                <a:effectLst/>
                <a:latin typeface="+mj-lt"/>
              </a:rPr>
              <a:t>Innovative Materials </a:t>
            </a:r>
          </a:p>
          <a:p>
            <a:pPr algn="ctr"/>
            <a:r>
              <a:rPr lang="en-GB" dirty="0">
                <a:solidFill>
                  <a:srgbClr val="BD0926"/>
                </a:solidFill>
                <a:latin typeface="+mj-lt"/>
              </a:rPr>
              <a:t>Thermoplastics FFF filaments (</a:t>
            </a:r>
            <a:r>
              <a:rPr lang="en-GB" dirty="0" err="1">
                <a:solidFill>
                  <a:srgbClr val="BD0926"/>
                </a:solidFill>
                <a:latin typeface="+mj-lt"/>
              </a:rPr>
              <a:t>cF</a:t>
            </a:r>
            <a:r>
              <a:rPr lang="en-GB" dirty="0">
                <a:solidFill>
                  <a:srgbClr val="BD0926"/>
                </a:solidFill>
                <a:latin typeface="+mj-lt"/>
              </a:rPr>
              <a:t>, </a:t>
            </a:r>
            <a:r>
              <a:rPr lang="en-GB" dirty="0" err="1">
                <a:solidFill>
                  <a:srgbClr val="BD0926"/>
                </a:solidFill>
                <a:latin typeface="+mj-lt"/>
              </a:rPr>
              <a:t>cCNTs</a:t>
            </a:r>
            <a:r>
              <a:rPr lang="en-GB" dirty="0">
                <a:solidFill>
                  <a:srgbClr val="BD0926"/>
                </a:solidFill>
                <a:latin typeface="+mj-lt"/>
              </a:rPr>
              <a:t>, </a:t>
            </a:r>
            <a:r>
              <a:rPr lang="en-GB" dirty="0" err="1">
                <a:solidFill>
                  <a:srgbClr val="BD0926"/>
                </a:solidFill>
                <a:latin typeface="+mj-lt"/>
              </a:rPr>
              <a:t>nps</a:t>
            </a:r>
            <a:r>
              <a:rPr lang="en-GB" dirty="0">
                <a:solidFill>
                  <a:srgbClr val="BD0926"/>
                </a:solidFill>
                <a:latin typeface="+mj-lt"/>
              </a:rPr>
              <a:t>)</a:t>
            </a:r>
            <a:endParaRPr lang="en-GB" dirty="0"/>
          </a:p>
        </p:txBody>
      </p:sp>
      <p:sp>
        <p:nvSpPr>
          <p:cNvPr id="12" name="CuadroTexto 11">
            <a:extLst>
              <a:ext uri="{FF2B5EF4-FFF2-40B4-BE49-F238E27FC236}">
                <a16:creationId xmlns:a16="http://schemas.microsoft.com/office/drawing/2014/main" id="{D5276E75-BB05-46A9-9702-9B1E5B03B560}"/>
              </a:ext>
            </a:extLst>
          </p:cNvPr>
          <p:cNvSpPr txBox="1"/>
          <p:nvPr/>
        </p:nvSpPr>
        <p:spPr>
          <a:xfrm>
            <a:off x="6093866" y="5213349"/>
            <a:ext cx="2479079" cy="923330"/>
          </a:xfrm>
          <a:prstGeom prst="rect">
            <a:avLst/>
          </a:prstGeom>
          <a:noFill/>
        </p:spPr>
        <p:txBody>
          <a:bodyPr wrap="square">
            <a:spAutoFit/>
          </a:bodyPr>
          <a:lstStyle/>
          <a:p>
            <a:pPr algn="ctr"/>
            <a:r>
              <a:rPr lang="en-GB" sz="1800" b="1" i="0" dirty="0">
                <a:solidFill>
                  <a:srgbClr val="BD0926"/>
                </a:solidFill>
                <a:effectLst/>
                <a:latin typeface="+mj-lt"/>
              </a:rPr>
              <a:t>Adaptive manufacturing </a:t>
            </a:r>
          </a:p>
          <a:p>
            <a:pPr algn="ctr"/>
            <a:r>
              <a:rPr lang="en-GB" dirty="0">
                <a:solidFill>
                  <a:srgbClr val="BD0926"/>
                </a:solidFill>
                <a:latin typeface="+mj-lt"/>
              </a:rPr>
              <a:t>IR real time control &amp; inline quality control</a:t>
            </a:r>
            <a:endParaRPr lang="en-GB" dirty="0"/>
          </a:p>
        </p:txBody>
      </p:sp>
      <p:sp>
        <p:nvSpPr>
          <p:cNvPr id="13" name="CuadroTexto 12">
            <a:extLst>
              <a:ext uri="{FF2B5EF4-FFF2-40B4-BE49-F238E27FC236}">
                <a16:creationId xmlns:a16="http://schemas.microsoft.com/office/drawing/2014/main" id="{1701DF60-AF34-4922-A466-FB2C00438778}"/>
              </a:ext>
            </a:extLst>
          </p:cNvPr>
          <p:cNvSpPr txBox="1"/>
          <p:nvPr/>
        </p:nvSpPr>
        <p:spPr>
          <a:xfrm>
            <a:off x="8630365" y="5213349"/>
            <a:ext cx="2743200" cy="923330"/>
          </a:xfrm>
          <a:prstGeom prst="rect">
            <a:avLst/>
          </a:prstGeom>
          <a:noFill/>
        </p:spPr>
        <p:txBody>
          <a:bodyPr wrap="square">
            <a:spAutoFit/>
          </a:bodyPr>
          <a:lstStyle/>
          <a:p>
            <a:pPr algn="ctr"/>
            <a:r>
              <a:rPr lang="en-GB" sz="1800" b="1" i="0" dirty="0">
                <a:solidFill>
                  <a:srgbClr val="BD0926"/>
                </a:solidFill>
                <a:effectLst/>
                <a:latin typeface="+mj-lt"/>
              </a:rPr>
              <a:t>Data-based optimisation </a:t>
            </a:r>
          </a:p>
          <a:p>
            <a:pPr algn="ctr"/>
            <a:r>
              <a:rPr lang="en-GB" dirty="0">
                <a:solidFill>
                  <a:srgbClr val="BD0926"/>
                </a:solidFill>
                <a:latin typeface="+mj-lt"/>
              </a:rPr>
              <a:t>Digital thread &amp; knowledge-based system</a:t>
            </a:r>
            <a:endParaRPr lang="en-GB" dirty="0"/>
          </a:p>
        </p:txBody>
      </p:sp>
    </p:spTree>
    <p:extLst>
      <p:ext uri="{BB962C8B-B14F-4D97-AF65-F5344CB8AC3E}">
        <p14:creationId xmlns:p14="http://schemas.microsoft.com/office/powerpoint/2010/main" val="224374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CB515-A990-427B-9CF9-3132B9A5E3C8}"/>
              </a:ext>
            </a:extLst>
          </p:cNvPr>
          <p:cNvSpPr>
            <a:spLocks noGrp="1"/>
          </p:cNvSpPr>
          <p:nvPr>
            <p:ph type="title"/>
          </p:nvPr>
        </p:nvSpPr>
        <p:spPr/>
        <p:txBody>
          <a:bodyPr/>
          <a:lstStyle/>
          <a:p>
            <a:r>
              <a:rPr lang="es-ES" dirty="0"/>
              <a:t>Concept</a:t>
            </a:r>
            <a:endParaRPr lang="en-GB" dirty="0"/>
          </a:p>
        </p:txBody>
      </p:sp>
      <p:sp>
        <p:nvSpPr>
          <p:cNvPr id="3" name="Marcador de número de diapositiva 2">
            <a:extLst>
              <a:ext uri="{FF2B5EF4-FFF2-40B4-BE49-F238E27FC236}">
                <a16:creationId xmlns:a16="http://schemas.microsoft.com/office/drawing/2014/main" id="{3AF972CB-6D5B-4576-99BF-851679987823}"/>
              </a:ext>
            </a:extLst>
          </p:cNvPr>
          <p:cNvSpPr>
            <a:spLocks noGrp="1"/>
          </p:cNvSpPr>
          <p:nvPr>
            <p:ph type="sldNum" sz="quarter" idx="4"/>
          </p:nvPr>
        </p:nvSpPr>
        <p:spPr/>
        <p:txBody>
          <a:bodyPr/>
          <a:lstStyle/>
          <a:p>
            <a:fld id="{BBC95AA2-3B59-4831-8BC6-006282D7F8BD}" type="slidenum">
              <a:rPr lang="en-GB" smtClean="0"/>
              <a:t>5</a:t>
            </a:fld>
            <a:endParaRPr lang="en-GB"/>
          </a:p>
        </p:txBody>
      </p:sp>
      <p:cxnSp>
        <p:nvCxnSpPr>
          <p:cNvPr id="21" name="Conector recto de flecha 20">
            <a:extLst>
              <a:ext uri="{FF2B5EF4-FFF2-40B4-BE49-F238E27FC236}">
                <a16:creationId xmlns:a16="http://schemas.microsoft.com/office/drawing/2014/main" id="{1F887BB0-C1D1-4396-A507-69CB8B2590CC}"/>
              </a:ext>
            </a:extLst>
          </p:cNvPr>
          <p:cNvCxnSpPr>
            <a:cxnSpLocks/>
          </p:cNvCxnSpPr>
          <p:nvPr/>
        </p:nvCxnSpPr>
        <p:spPr>
          <a:xfrm>
            <a:off x="10757752" y="5574787"/>
            <a:ext cx="0" cy="237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2526F39B-9AA0-44C0-9BF1-AB0E707D0051}"/>
              </a:ext>
            </a:extLst>
          </p:cNvPr>
          <p:cNvCxnSpPr>
            <a:cxnSpLocks/>
          </p:cNvCxnSpPr>
          <p:nvPr/>
        </p:nvCxnSpPr>
        <p:spPr>
          <a:xfrm flipV="1">
            <a:off x="10757752" y="5205913"/>
            <a:ext cx="0" cy="237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65585C02-AB25-4429-A668-C5E91D4BA36D}"/>
              </a:ext>
            </a:extLst>
          </p:cNvPr>
          <p:cNvSpPr txBox="1"/>
          <p:nvPr/>
        </p:nvSpPr>
        <p:spPr>
          <a:xfrm>
            <a:off x="10777737" y="5122160"/>
            <a:ext cx="1082038" cy="415498"/>
          </a:xfrm>
          <a:prstGeom prst="rect">
            <a:avLst/>
          </a:prstGeom>
          <a:noFill/>
        </p:spPr>
        <p:txBody>
          <a:bodyPr wrap="square" rtlCol="0">
            <a:spAutoFit/>
          </a:bodyPr>
          <a:lstStyle/>
          <a:p>
            <a:r>
              <a:rPr lang="es-ES" sz="1050" dirty="0">
                <a:latin typeface="+mj-lt"/>
              </a:rPr>
              <a:t>Data-</a:t>
            </a:r>
            <a:r>
              <a:rPr lang="es-ES" sz="1050" dirty="0" err="1">
                <a:latin typeface="+mj-lt"/>
              </a:rPr>
              <a:t>based</a:t>
            </a:r>
            <a:r>
              <a:rPr lang="es-ES" sz="1050" dirty="0">
                <a:latin typeface="+mj-lt"/>
              </a:rPr>
              <a:t> </a:t>
            </a:r>
            <a:r>
              <a:rPr lang="es-ES" sz="1050" dirty="0" err="1">
                <a:latin typeface="+mj-lt"/>
              </a:rPr>
              <a:t>optimization</a:t>
            </a:r>
            <a:endParaRPr lang="en-GB" sz="1050" dirty="0">
              <a:latin typeface="+mj-lt"/>
            </a:endParaRPr>
          </a:p>
        </p:txBody>
      </p:sp>
      <p:grpSp>
        <p:nvGrpSpPr>
          <p:cNvPr id="51" name="Grupo 50">
            <a:extLst>
              <a:ext uri="{FF2B5EF4-FFF2-40B4-BE49-F238E27FC236}">
                <a16:creationId xmlns:a16="http://schemas.microsoft.com/office/drawing/2014/main" id="{3CFCB751-060F-4CC9-A7B1-6FBA4AEB613A}"/>
              </a:ext>
            </a:extLst>
          </p:cNvPr>
          <p:cNvGrpSpPr/>
          <p:nvPr/>
        </p:nvGrpSpPr>
        <p:grpSpPr>
          <a:xfrm>
            <a:off x="5403093" y="3260522"/>
            <a:ext cx="6249868" cy="1742827"/>
            <a:chOff x="1398324" y="1527274"/>
            <a:chExt cx="9698403" cy="1261997"/>
          </a:xfrm>
        </p:grpSpPr>
        <p:sp>
          <p:nvSpPr>
            <p:cNvPr id="6" name="Rectángulo 5">
              <a:extLst>
                <a:ext uri="{FF2B5EF4-FFF2-40B4-BE49-F238E27FC236}">
                  <a16:creationId xmlns:a16="http://schemas.microsoft.com/office/drawing/2014/main" id="{51097B23-8102-4590-A598-E794F088621E}"/>
                </a:ext>
              </a:extLst>
            </p:cNvPr>
            <p:cNvSpPr/>
            <p:nvPr/>
          </p:nvSpPr>
          <p:spPr>
            <a:xfrm>
              <a:off x="1398324" y="1527274"/>
              <a:ext cx="9698403" cy="363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New </a:t>
              </a:r>
              <a:r>
                <a:rPr lang="es-ES" sz="1100" dirty="0" err="1">
                  <a:solidFill>
                    <a:schemeClr val="tx1"/>
                  </a:solidFill>
                  <a:latin typeface="+mj-lt"/>
                </a:rPr>
                <a:t>designs</a:t>
              </a:r>
              <a:r>
                <a:rPr lang="es-ES" sz="1100" dirty="0">
                  <a:solidFill>
                    <a:schemeClr val="tx1"/>
                  </a:solidFill>
                  <a:latin typeface="+mj-lt"/>
                </a:rPr>
                <a:t> </a:t>
              </a:r>
              <a:r>
                <a:rPr lang="es-ES" sz="1100" dirty="0" err="1">
                  <a:solidFill>
                    <a:schemeClr val="tx1"/>
                  </a:solidFill>
                  <a:latin typeface="+mj-lt"/>
                </a:rPr>
                <a:t>of</a:t>
              </a:r>
              <a:r>
                <a:rPr lang="es-ES" sz="1100" dirty="0">
                  <a:solidFill>
                    <a:schemeClr val="tx1"/>
                  </a:solidFill>
                  <a:latin typeface="+mj-lt"/>
                </a:rPr>
                <a:t> </a:t>
              </a:r>
              <a:r>
                <a:rPr lang="es-ES" sz="1100" dirty="0" err="1">
                  <a:solidFill>
                    <a:schemeClr val="tx1"/>
                  </a:solidFill>
                  <a:latin typeface="+mj-lt"/>
                </a:rPr>
                <a:t>multifunctional</a:t>
              </a:r>
              <a:r>
                <a:rPr lang="es-ES" sz="1100" dirty="0">
                  <a:solidFill>
                    <a:schemeClr val="tx1"/>
                  </a:solidFill>
                  <a:latin typeface="+mj-lt"/>
                </a:rPr>
                <a:t> &amp; </a:t>
              </a:r>
              <a:r>
                <a:rPr lang="es-ES" sz="1100" dirty="0" err="1">
                  <a:solidFill>
                    <a:schemeClr val="tx1"/>
                  </a:solidFill>
                  <a:latin typeface="+mj-lt"/>
                </a:rPr>
                <a:t>intelligent</a:t>
              </a:r>
              <a:r>
                <a:rPr lang="es-ES" sz="1100" dirty="0">
                  <a:solidFill>
                    <a:schemeClr val="tx1"/>
                  </a:solidFill>
                  <a:latin typeface="+mj-lt"/>
                </a:rPr>
                <a:t> </a:t>
              </a:r>
              <a:r>
                <a:rPr lang="es-ES" sz="1100" dirty="0" err="1">
                  <a:solidFill>
                    <a:schemeClr val="tx1"/>
                  </a:solidFill>
                  <a:latin typeface="+mj-lt"/>
                </a:rPr>
                <a:t>airframe</a:t>
              </a:r>
              <a:r>
                <a:rPr lang="es-ES" sz="1100" dirty="0">
                  <a:solidFill>
                    <a:schemeClr val="tx1"/>
                  </a:solidFill>
                  <a:latin typeface="+mj-lt"/>
                </a:rPr>
                <a:t> </a:t>
              </a:r>
              <a:r>
                <a:rPr lang="es-ES" sz="1100" dirty="0" err="1">
                  <a:solidFill>
                    <a:schemeClr val="tx1"/>
                  </a:solidFill>
                  <a:latin typeface="+mj-lt"/>
                </a:rPr>
                <a:t>parts</a:t>
              </a:r>
              <a:endParaRPr lang="en-GB" sz="1100" dirty="0">
                <a:solidFill>
                  <a:schemeClr val="tx1"/>
                </a:solidFill>
                <a:latin typeface="+mj-lt"/>
              </a:endParaRPr>
            </a:p>
          </p:txBody>
        </p:sp>
        <p:sp>
          <p:nvSpPr>
            <p:cNvPr id="7" name="Rectángulo 6">
              <a:extLst>
                <a:ext uri="{FF2B5EF4-FFF2-40B4-BE49-F238E27FC236}">
                  <a16:creationId xmlns:a16="http://schemas.microsoft.com/office/drawing/2014/main" id="{531183EB-BEDE-4C0F-B646-D3DBBAB1DD35}"/>
                </a:ext>
              </a:extLst>
            </p:cNvPr>
            <p:cNvSpPr/>
            <p:nvPr/>
          </p:nvSpPr>
          <p:spPr>
            <a:xfrm>
              <a:off x="1406056" y="2199228"/>
              <a:ext cx="1604353" cy="5900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Simulation</a:t>
              </a:r>
              <a:r>
                <a:rPr lang="es-ES" sz="1100" dirty="0">
                  <a:solidFill>
                    <a:schemeClr val="tx1"/>
                  </a:solidFill>
                  <a:latin typeface="+mj-lt"/>
                </a:rPr>
                <a:t> </a:t>
              </a:r>
              <a:r>
                <a:rPr lang="es-ES" sz="1100" dirty="0" err="1">
                  <a:solidFill>
                    <a:schemeClr val="tx1"/>
                  </a:solidFill>
                  <a:latin typeface="+mj-lt"/>
                </a:rPr>
                <a:t>of</a:t>
              </a:r>
              <a:r>
                <a:rPr lang="es-ES" sz="1100" dirty="0">
                  <a:solidFill>
                    <a:schemeClr val="tx1"/>
                  </a:solidFill>
                  <a:latin typeface="+mj-lt"/>
                </a:rPr>
                <a:t> </a:t>
              </a:r>
              <a:r>
                <a:rPr lang="es-ES" sz="1100" dirty="0" err="1">
                  <a:solidFill>
                    <a:schemeClr val="tx1"/>
                  </a:solidFill>
                  <a:latin typeface="+mj-lt"/>
                </a:rPr>
                <a:t>product</a:t>
              </a:r>
              <a:r>
                <a:rPr lang="es-ES" sz="1100" dirty="0">
                  <a:solidFill>
                    <a:schemeClr val="tx1"/>
                  </a:solidFill>
                  <a:latin typeface="+mj-lt"/>
                </a:rPr>
                <a:t> &amp; </a:t>
              </a:r>
              <a:r>
                <a:rPr lang="es-ES" sz="1100" dirty="0" err="1">
                  <a:solidFill>
                    <a:schemeClr val="tx1"/>
                  </a:solidFill>
                  <a:latin typeface="+mj-lt"/>
                </a:rPr>
                <a:t>manufacturing</a:t>
              </a:r>
              <a:endParaRPr lang="en-GB" sz="1100" dirty="0">
                <a:solidFill>
                  <a:schemeClr val="tx1"/>
                </a:solidFill>
                <a:latin typeface="+mj-lt"/>
              </a:endParaRPr>
            </a:p>
          </p:txBody>
        </p:sp>
        <p:sp>
          <p:nvSpPr>
            <p:cNvPr id="8" name="Rectángulo 7">
              <a:extLst>
                <a:ext uri="{FF2B5EF4-FFF2-40B4-BE49-F238E27FC236}">
                  <a16:creationId xmlns:a16="http://schemas.microsoft.com/office/drawing/2014/main" id="{DC327898-4553-4FB5-815A-D8F21314FB4B}"/>
                </a:ext>
              </a:extLst>
            </p:cNvPr>
            <p:cNvSpPr/>
            <p:nvPr/>
          </p:nvSpPr>
          <p:spPr>
            <a:xfrm>
              <a:off x="3427637" y="2199228"/>
              <a:ext cx="1604353" cy="5900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Multistage</a:t>
              </a:r>
              <a:r>
                <a:rPr lang="es-ES" sz="1100" dirty="0">
                  <a:solidFill>
                    <a:schemeClr val="tx1"/>
                  </a:solidFill>
                  <a:latin typeface="+mj-lt"/>
                </a:rPr>
                <a:t> ATL-FFF </a:t>
              </a:r>
              <a:r>
                <a:rPr lang="es-ES" sz="1100" dirty="0" err="1">
                  <a:solidFill>
                    <a:schemeClr val="tx1"/>
                  </a:solidFill>
                  <a:latin typeface="+mj-lt"/>
                </a:rPr>
                <a:t>manufacuring</a:t>
              </a:r>
              <a:endParaRPr lang="en-GB" sz="1100" dirty="0">
                <a:solidFill>
                  <a:schemeClr val="tx1"/>
                </a:solidFill>
                <a:latin typeface="+mj-lt"/>
              </a:endParaRPr>
            </a:p>
          </p:txBody>
        </p:sp>
        <p:sp>
          <p:nvSpPr>
            <p:cNvPr id="9" name="Rectángulo 8">
              <a:extLst>
                <a:ext uri="{FF2B5EF4-FFF2-40B4-BE49-F238E27FC236}">
                  <a16:creationId xmlns:a16="http://schemas.microsoft.com/office/drawing/2014/main" id="{B4B01307-016D-4804-B548-7D2BADD0DD48}"/>
                </a:ext>
              </a:extLst>
            </p:cNvPr>
            <p:cNvSpPr/>
            <p:nvPr/>
          </p:nvSpPr>
          <p:spPr>
            <a:xfrm>
              <a:off x="5449216" y="2199228"/>
              <a:ext cx="1604353" cy="5900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Manufacturing</a:t>
              </a:r>
              <a:r>
                <a:rPr lang="es-ES" sz="1100" dirty="0">
                  <a:solidFill>
                    <a:schemeClr val="tx1"/>
                  </a:solidFill>
                  <a:latin typeface="+mj-lt"/>
                </a:rPr>
                <a:t> online </a:t>
              </a:r>
              <a:r>
                <a:rPr lang="es-ES" sz="1100" dirty="0" err="1">
                  <a:solidFill>
                    <a:schemeClr val="tx1"/>
                  </a:solidFill>
                  <a:latin typeface="+mj-lt"/>
                </a:rPr>
                <a:t>monitoring</a:t>
              </a:r>
              <a:r>
                <a:rPr lang="es-ES" sz="1100" dirty="0">
                  <a:solidFill>
                    <a:schemeClr val="tx1"/>
                  </a:solidFill>
                  <a:latin typeface="+mj-lt"/>
                </a:rPr>
                <a:t> &amp; NDT data</a:t>
              </a:r>
              <a:endParaRPr lang="en-GB" sz="1100" dirty="0">
                <a:solidFill>
                  <a:schemeClr val="tx1"/>
                </a:solidFill>
                <a:latin typeface="+mj-lt"/>
              </a:endParaRPr>
            </a:p>
          </p:txBody>
        </p:sp>
        <p:sp>
          <p:nvSpPr>
            <p:cNvPr id="10" name="Rectángulo 9">
              <a:extLst>
                <a:ext uri="{FF2B5EF4-FFF2-40B4-BE49-F238E27FC236}">
                  <a16:creationId xmlns:a16="http://schemas.microsoft.com/office/drawing/2014/main" id="{836165F6-255E-44BA-8534-1A5EBB5C04B2}"/>
                </a:ext>
              </a:extLst>
            </p:cNvPr>
            <p:cNvSpPr/>
            <p:nvPr/>
          </p:nvSpPr>
          <p:spPr>
            <a:xfrm>
              <a:off x="7470795" y="2199228"/>
              <a:ext cx="1604353" cy="5900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SHM</a:t>
              </a:r>
              <a:endParaRPr lang="en-GB" sz="1100" dirty="0">
                <a:solidFill>
                  <a:schemeClr val="tx1"/>
                </a:solidFill>
                <a:latin typeface="+mj-lt"/>
              </a:endParaRPr>
            </a:p>
          </p:txBody>
        </p:sp>
        <p:sp>
          <p:nvSpPr>
            <p:cNvPr id="11" name="Rectángulo 10">
              <a:extLst>
                <a:ext uri="{FF2B5EF4-FFF2-40B4-BE49-F238E27FC236}">
                  <a16:creationId xmlns:a16="http://schemas.microsoft.com/office/drawing/2014/main" id="{A894B395-E076-44D7-8054-FCF1F88DEA44}"/>
                </a:ext>
              </a:extLst>
            </p:cNvPr>
            <p:cNvSpPr/>
            <p:nvPr/>
          </p:nvSpPr>
          <p:spPr>
            <a:xfrm>
              <a:off x="9492374" y="2199228"/>
              <a:ext cx="1604353" cy="590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MRO</a:t>
              </a:r>
              <a:endParaRPr lang="en-GB" sz="1100" dirty="0">
                <a:solidFill>
                  <a:schemeClr val="tx1"/>
                </a:solidFill>
                <a:latin typeface="+mj-lt"/>
              </a:endParaRPr>
            </a:p>
          </p:txBody>
        </p:sp>
        <p:cxnSp>
          <p:nvCxnSpPr>
            <p:cNvPr id="13" name="Conector recto de flecha 12">
              <a:extLst>
                <a:ext uri="{FF2B5EF4-FFF2-40B4-BE49-F238E27FC236}">
                  <a16:creationId xmlns:a16="http://schemas.microsoft.com/office/drawing/2014/main" id="{9A5FBB0D-C843-485C-BEAB-768914557EDA}"/>
                </a:ext>
              </a:extLst>
            </p:cNvPr>
            <p:cNvCxnSpPr>
              <a:cxnSpLocks/>
              <a:stCxn id="7" idx="3"/>
              <a:endCxn id="8" idx="1"/>
            </p:cNvCxnSpPr>
            <p:nvPr/>
          </p:nvCxnSpPr>
          <p:spPr>
            <a:xfrm>
              <a:off x="3010409" y="2494250"/>
              <a:ext cx="417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DA41368-EDD6-4B0A-A070-B52C98D098BE}"/>
                </a:ext>
              </a:extLst>
            </p:cNvPr>
            <p:cNvCxnSpPr>
              <a:cxnSpLocks/>
              <a:stCxn id="9" idx="3"/>
              <a:endCxn id="10" idx="1"/>
            </p:cNvCxnSpPr>
            <p:nvPr/>
          </p:nvCxnSpPr>
          <p:spPr>
            <a:xfrm>
              <a:off x="7053568" y="2494250"/>
              <a:ext cx="417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98E033A6-CA46-4284-8022-6BA546D3B21C}"/>
                </a:ext>
              </a:extLst>
            </p:cNvPr>
            <p:cNvCxnSpPr>
              <a:cxnSpLocks/>
              <a:stCxn id="10" idx="3"/>
              <a:endCxn id="11" idx="1"/>
            </p:cNvCxnSpPr>
            <p:nvPr/>
          </p:nvCxnSpPr>
          <p:spPr>
            <a:xfrm>
              <a:off x="9075147" y="2494250"/>
              <a:ext cx="417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B138FCCD-8FF1-4F8A-BFA7-7CE236F64C24}"/>
                </a:ext>
              </a:extLst>
            </p:cNvPr>
            <p:cNvCxnSpPr/>
            <p:nvPr/>
          </p:nvCxnSpPr>
          <p:spPr>
            <a:xfrm>
              <a:off x="2170390"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79A19D6B-81CC-43E4-89DF-21E28959EEDB}"/>
                </a:ext>
              </a:extLst>
            </p:cNvPr>
            <p:cNvCxnSpPr>
              <a:cxnSpLocks/>
            </p:cNvCxnSpPr>
            <p:nvPr/>
          </p:nvCxnSpPr>
          <p:spPr>
            <a:xfrm flipV="1">
              <a:off x="2322791"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3A87CB2-ABDD-480E-9BEA-2CCE6D9B8121}"/>
                </a:ext>
              </a:extLst>
            </p:cNvPr>
            <p:cNvCxnSpPr/>
            <p:nvPr/>
          </p:nvCxnSpPr>
          <p:spPr>
            <a:xfrm>
              <a:off x="4182068"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8DA8836C-88F0-49EB-A7AE-A22925CDBBC9}"/>
                </a:ext>
              </a:extLst>
            </p:cNvPr>
            <p:cNvCxnSpPr>
              <a:cxnSpLocks/>
            </p:cNvCxnSpPr>
            <p:nvPr/>
          </p:nvCxnSpPr>
          <p:spPr>
            <a:xfrm flipV="1">
              <a:off x="4334468"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C2FED673-2B75-47FB-8082-5168F0EF93C1}"/>
                </a:ext>
              </a:extLst>
            </p:cNvPr>
            <p:cNvCxnSpPr/>
            <p:nvPr/>
          </p:nvCxnSpPr>
          <p:spPr>
            <a:xfrm>
              <a:off x="6193747"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6999EA35-E39C-40B3-A782-0503BC4A2DD8}"/>
                </a:ext>
              </a:extLst>
            </p:cNvPr>
            <p:cNvCxnSpPr>
              <a:cxnSpLocks/>
            </p:cNvCxnSpPr>
            <p:nvPr/>
          </p:nvCxnSpPr>
          <p:spPr>
            <a:xfrm flipV="1">
              <a:off x="6346146"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4EB70AA-79FD-4F9A-ADB5-19FD5D605CEE}"/>
                </a:ext>
              </a:extLst>
            </p:cNvPr>
            <p:cNvCxnSpPr/>
            <p:nvPr/>
          </p:nvCxnSpPr>
          <p:spPr>
            <a:xfrm>
              <a:off x="8277655" y="1946341"/>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CC5647E4-55D5-4568-AAFA-31AF0A1D20BD}"/>
                </a:ext>
              </a:extLst>
            </p:cNvPr>
            <p:cNvCxnSpPr>
              <a:cxnSpLocks/>
            </p:cNvCxnSpPr>
            <p:nvPr/>
          </p:nvCxnSpPr>
          <p:spPr>
            <a:xfrm flipV="1">
              <a:off x="8430054" y="1946341"/>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AEC5C2E7-9AD8-43CD-923E-BA73C456EECE}"/>
                </a:ext>
              </a:extLst>
            </p:cNvPr>
            <p:cNvCxnSpPr/>
            <p:nvPr/>
          </p:nvCxnSpPr>
          <p:spPr>
            <a:xfrm>
              <a:off x="10258853" y="1946341"/>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AAE31CD-7F7D-4CAD-BC8A-BFAB3B91385B}"/>
                </a:ext>
              </a:extLst>
            </p:cNvPr>
            <p:cNvCxnSpPr>
              <a:cxnSpLocks/>
            </p:cNvCxnSpPr>
            <p:nvPr/>
          </p:nvCxnSpPr>
          <p:spPr>
            <a:xfrm flipV="1">
              <a:off x="10411253" y="1946341"/>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F38300BD-8BEE-4D6E-B94D-0968D9CCF50F}"/>
              </a:ext>
            </a:extLst>
          </p:cNvPr>
          <p:cNvSpPr txBox="1"/>
          <p:nvPr/>
        </p:nvSpPr>
        <p:spPr>
          <a:xfrm>
            <a:off x="10777737" y="5503334"/>
            <a:ext cx="659440" cy="415498"/>
          </a:xfrm>
          <a:prstGeom prst="rect">
            <a:avLst/>
          </a:prstGeom>
          <a:noFill/>
        </p:spPr>
        <p:txBody>
          <a:bodyPr wrap="square" rtlCol="0">
            <a:spAutoFit/>
          </a:bodyPr>
          <a:lstStyle/>
          <a:p>
            <a:r>
              <a:rPr lang="es-ES" sz="1050" dirty="0">
                <a:latin typeface="+mj-lt"/>
              </a:rPr>
              <a:t>Input </a:t>
            </a:r>
            <a:r>
              <a:rPr lang="es-ES" sz="1050" dirty="0" err="1">
                <a:latin typeface="+mj-lt"/>
              </a:rPr>
              <a:t>to</a:t>
            </a:r>
            <a:r>
              <a:rPr lang="es-ES" sz="1050" dirty="0">
                <a:latin typeface="+mj-lt"/>
              </a:rPr>
              <a:t> </a:t>
            </a:r>
            <a:r>
              <a:rPr lang="es-ES" sz="1050" dirty="0" err="1">
                <a:latin typeface="+mj-lt"/>
              </a:rPr>
              <a:t>process</a:t>
            </a:r>
            <a:endParaRPr lang="en-GB" sz="1050" dirty="0">
              <a:latin typeface="+mj-lt"/>
            </a:endParaRPr>
          </a:p>
        </p:txBody>
      </p:sp>
      <p:sp>
        <p:nvSpPr>
          <p:cNvPr id="40" name="CuadroTexto 39">
            <a:extLst>
              <a:ext uri="{FF2B5EF4-FFF2-40B4-BE49-F238E27FC236}">
                <a16:creationId xmlns:a16="http://schemas.microsoft.com/office/drawing/2014/main" id="{0E0B3CCE-57F9-4D28-9534-DE86EADC6E19}"/>
              </a:ext>
            </a:extLst>
          </p:cNvPr>
          <p:cNvSpPr txBox="1"/>
          <p:nvPr/>
        </p:nvSpPr>
        <p:spPr>
          <a:xfrm>
            <a:off x="5482258" y="1882798"/>
            <a:ext cx="6249869" cy="1015663"/>
          </a:xfrm>
          <a:prstGeom prst="rect">
            <a:avLst/>
          </a:prstGeom>
          <a:noFill/>
        </p:spPr>
        <p:txBody>
          <a:bodyPr wrap="square">
            <a:spAutoFit/>
          </a:bodyPr>
          <a:lstStyle/>
          <a:p>
            <a:pPr algn="ctr" fontAlgn="base"/>
            <a:r>
              <a:rPr lang="en-GB" sz="2000" b="1" i="0" u="none" strike="noStrike" dirty="0">
                <a:effectLst/>
                <a:latin typeface="+mj-lt"/>
              </a:rPr>
              <a:t>DOMMINIO</a:t>
            </a:r>
            <a:endParaRPr lang="en-GB" sz="2000" b="1" dirty="0">
              <a:latin typeface="+mj-lt"/>
            </a:endParaRPr>
          </a:p>
          <a:p>
            <a:pPr algn="ctr" fontAlgn="base"/>
            <a:r>
              <a:rPr lang="en-GB" sz="2000" i="0" u="none" strike="noStrike" dirty="0">
                <a:effectLst/>
                <a:latin typeface="+mj-lt"/>
              </a:rPr>
              <a:t>Digital method for </a:t>
            </a:r>
            <a:r>
              <a:rPr lang="en-GB" sz="2000" i="0" u="none" strike="noStrike" dirty="0" err="1">
                <a:effectLst/>
                <a:latin typeface="+mj-lt"/>
              </a:rPr>
              <a:t>imprOved</a:t>
            </a:r>
            <a:r>
              <a:rPr lang="en-GB" sz="2000" i="0" u="none" strike="noStrike" dirty="0">
                <a:effectLst/>
                <a:latin typeface="+mj-lt"/>
              </a:rPr>
              <a:t> Manufacturing of next-generation </a:t>
            </a:r>
            <a:r>
              <a:rPr lang="en-GB" sz="2000" i="0" u="none" strike="noStrike" dirty="0" err="1">
                <a:effectLst/>
                <a:latin typeface="+mj-lt"/>
              </a:rPr>
              <a:t>MultIfuNctIOnal</a:t>
            </a:r>
            <a:r>
              <a:rPr lang="en-GB" sz="2000" i="0" u="none" strike="noStrike" dirty="0">
                <a:effectLst/>
                <a:latin typeface="+mj-lt"/>
              </a:rPr>
              <a:t> airframe parts</a:t>
            </a:r>
            <a:endParaRPr lang="en-GB" sz="2000" dirty="0">
              <a:latin typeface="+mj-lt"/>
            </a:endParaRPr>
          </a:p>
        </p:txBody>
      </p:sp>
      <p:pic>
        <p:nvPicPr>
          <p:cNvPr id="1026" name="Picture 2">
            <a:extLst>
              <a:ext uri="{FF2B5EF4-FFF2-40B4-BE49-F238E27FC236}">
                <a16:creationId xmlns:a16="http://schemas.microsoft.com/office/drawing/2014/main" id="{60754D07-B684-44DD-86FA-A60991CF6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14" y="2535344"/>
            <a:ext cx="3515580" cy="3158259"/>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45307D38-8427-406C-9AAC-F7C0F2C3E725}"/>
              </a:ext>
            </a:extLst>
          </p:cNvPr>
          <p:cNvSpPr txBox="1"/>
          <p:nvPr/>
        </p:nvSpPr>
        <p:spPr>
          <a:xfrm>
            <a:off x="199791" y="1882798"/>
            <a:ext cx="4065379" cy="707886"/>
          </a:xfrm>
          <a:prstGeom prst="rect">
            <a:avLst/>
          </a:prstGeom>
          <a:noFill/>
        </p:spPr>
        <p:txBody>
          <a:bodyPr wrap="square">
            <a:spAutoFit/>
          </a:bodyPr>
          <a:lstStyle/>
          <a:p>
            <a:pPr algn="ctr" fontAlgn="base"/>
            <a:r>
              <a:rPr lang="en-GB" sz="2000" b="1" i="0" u="none" strike="noStrike" dirty="0">
                <a:effectLst/>
                <a:latin typeface="+mj-lt"/>
              </a:rPr>
              <a:t>Multidisciplinary Design Optimization </a:t>
            </a:r>
            <a:r>
              <a:rPr lang="en-GB" sz="2000" i="0" u="none" strike="noStrike" dirty="0">
                <a:effectLst/>
                <a:latin typeface="+mj-lt"/>
              </a:rPr>
              <a:t>(MDO)</a:t>
            </a:r>
            <a:endParaRPr lang="en-GB" sz="2000" dirty="0">
              <a:latin typeface="+mj-lt"/>
            </a:endParaRPr>
          </a:p>
        </p:txBody>
      </p:sp>
      <p:cxnSp>
        <p:nvCxnSpPr>
          <p:cNvPr id="37" name="Conector recto de flecha 36">
            <a:extLst>
              <a:ext uri="{FF2B5EF4-FFF2-40B4-BE49-F238E27FC236}">
                <a16:creationId xmlns:a16="http://schemas.microsoft.com/office/drawing/2014/main" id="{1D88E3D8-2C96-4DC4-B458-E304326FAFFE}"/>
              </a:ext>
            </a:extLst>
          </p:cNvPr>
          <p:cNvCxnSpPr>
            <a:cxnSpLocks/>
          </p:cNvCxnSpPr>
          <p:nvPr/>
        </p:nvCxnSpPr>
        <p:spPr>
          <a:xfrm>
            <a:off x="7744709" y="4591037"/>
            <a:ext cx="268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2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CB515-A990-427B-9CF9-3132B9A5E3C8}"/>
              </a:ext>
            </a:extLst>
          </p:cNvPr>
          <p:cNvSpPr>
            <a:spLocks noGrp="1"/>
          </p:cNvSpPr>
          <p:nvPr>
            <p:ph type="title"/>
          </p:nvPr>
        </p:nvSpPr>
        <p:spPr/>
        <p:txBody>
          <a:bodyPr/>
          <a:lstStyle/>
          <a:p>
            <a:r>
              <a:rPr lang="es-ES" dirty="0"/>
              <a:t>Concept</a:t>
            </a:r>
            <a:endParaRPr lang="en-GB" dirty="0"/>
          </a:p>
        </p:txBody>
      </p:sp>
      <p:sp>
        <p:nvSpPr>
          <p:cNvPr id="3" name="Marcador de número de diapositiva 2">
            <a:extLst>
              <a:ext uri="{FF2B5EF4-FFF2-40B4-BE49-F238E27FC236}">
                <a16:creationId xmlns:a16="http://schemas.microsoft.com/office/drawing/2014/main" id="{3AF972CB-6D5B-4576-99BF-851679987823}"/>
              </a:ext>
            </a:extLst>
          </p:cNvPr>
          <p:cNvSpPr>
            <a:spLocks noGrp="1"/>
          </p:cNvSpPr>
          <p:nvPr>
            <p:ph type="sldNum" sz="quarter" idx="4"/>
          </p:nvPr>
        </p:nvSpPr>
        <p:spPr/>
        <p:txBody>
          <a:bodyPr/>
          <a:lstStyle/>
          <a:p>
            <a:fld id="{BBC95AA2-3B59-4831-8BC6-006282D7F8BD}" type="slidenum">
              <a:rPr lang="en-GB" smtClean="0"/>
              <a:t>6</a:t>
            </a:fld>
            <a:endParaRPr lang="en-GB"/>
          </a:p>
        </p:txBody>
      </p:sp>
      <p:cxnSp>
        <p:nvCxnSpPr>
          <p:cNvPr id="21" name="Conector recto de flecha 20">
            <a:extLst>
              <a:ext uri="{FF2B5EF4-FFF2-40B4-BE49-F238E27FC236}">
                <a16:creationId xmlns:a16="http://schemas.microsoft.com/office/drawing/2014/main" id="{1F887BB0-C1D1-4396-A507-69CB8B2590CC}"/>
              </a:ext>
            </a:extLst>
          </p:cNvPr>
          <p:cNvCxnSpPr>
            <a:cxnSpLocks/>
          </p:cNvCxnSpPr>
          <p:nvPr/>
        </p:nvCxnSpPr>
        <p:spPr>
          <a:xfrm>
            <a:off x="10757752" y="5574787"/>
            <a:ext cx="0" cy="237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2526F39B-9AA0-44C0-9BF1-AB0E707D0051}"/>
              </a:ext>
            </a:extLst>
          </p:cNvPr>
          <p:cNvCxnSpPr>
            <a:cxnSpLocks/>
          </p:cNvCxnSpPr>
          <p:nvPr/>
        </p:nvCxnSpPr>
        <p:spPr>
          <a:xfrm flipV="1">
            <a:off x="10757752" y="5205913"/>
            <a:ext cx="0" cy="237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65585C02-AB25-4429-A668-C5E91D4BA36D}"/>
              </a:ext>
            </a:extLst>
          </p:cNvPr>
          <p:cNvSpPr txBox="1"/>
          <p:nvPr/>
        </p:nvSpPr>
        <p:spPr>
          <a:xfrm>
            <a:off x="10777737" y="5122160"/>
            <a:ext cx="1082038" cy="415498"/>
          </a:xfrm>
          <a:prstGeom prst="rect">
            <a:avLst/>
          </a:prstGeom>
          <a:noFill/>
        </p:spPr>
        <p:txBody>
          <a:bodyPr wrap="square" rtlCol="0">
            <a:spAutoFit/>
          </a:bodyPr>
          <a:lstStyle/>
          <a:p>
            <a:r>
              <a:rPr lang="es-ES" sz="1050" dirty="0">
                <a:latin typeface="+mj-lt"/>
              </a:rPr>
              <a:t>Data-</a:t>
            </a:r>
            <a:r>
              <a:rPr lang="es-ES" sz="1050" dirty="0" err="1">
                <a:latin typeface="+mj-lt"/>
              </a:rPr>
              <a:t>based</a:t>
            </a:r>
            <a:r>
              <a:rPr lang="es-ES" sz="1050" dirty="0">
                <a:latin typeface="+mj-lt"/>
              </a:rPr>
              <a:t> </a:t>
            </a:r>
            <a:r>
              <a:rPr lang="es-ES" sz="1050" dirty="0" err="1">
                <a:latin typeface="+mj-lt"/>
              </a:rPr>
              <a:t>optimization</a:t>
            </a:r>
            <a:endParaRPr lang="en-GB" sz="1050" dirty="0">
              <a:latin typeface="+mj-lt"/>
            </a:endParaRPr>
          </a:p>
        </p:txBody>
      </p:sp>
      <p:grpSp>
        <p:nvGrpSpPr>
          <p:cNvPr id="51" name="Grupo 50">
            <a:extLst>
              <a:ext uri="{FF2B5EF4-FFF2-40B4-BE49-F238E27FC236}">
                <a16:creationId xmlns:a16="http://schemas.microsoft.com/office/drawing/2014/main" id="{3CFCB751-060F-4CC9-A7B1-6FBA4AEB613A}"/>
              </a:ext>
            </a:extLst>
          </p:cNvPr>
          <p:cNvGrpSpPr/>
          <p:nvPr/>
        </p:nvGrpSpPr>
        <p:grpSpPr>
          <a:xfrm>
            <a:off x="5403093" y="3260522"/>
            <a:ext cx="6249868" cy="1742827"/>
            <a:chOff x="1398324" y="1527274"/>
            <a:chExt cx="9698403" cy="1261997"/>
          </a:xfrm>
        </p:grpSpPr>
        <p:sp>
          <p:nvSpPr>
            <p:cNvPr id="6" name="Rectángulo 5">
              <a:extLst>
                <a:ext uri="{FF2B5EF4-FFF2-40B4-BE49-F238E27FC236}">
                  <a16:creationId xmlns:a16="http://schemas.microsoft.com/office/drawing/2014/main" id="{51097B23-8102-4590-A598-E794F088621E}"/>
                </a:ext>
              </a:extLst>
            </p:cNvPr>
            <p:cNvSpPr/>
            <p:nvPr/>
          </p:nvSpPr>
          <p:spPr>
            <a:xfrm>
              <a:off x="1398324" y="1527274"/>
              <a:ext cx="9698403" cy="363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New </a:t>
              </a:r>
              <a:r>
                <a:rPr lang="es-ES" sz="1100" dirty="0" err="1">
                  <a:solidFill>
                    <a:schemeClr val="tx1"/>
                  </a:solidFill>
                  <a:latin typeface="+mj-lt"/>
                </a:rPr>
                <a:t>designs</a:t>
              </a:r>
              <a:r>
                <a:rPr lang="es-ES" sz="1100" dirty="0">
                  <a:solidFill>
                    <a:schemeClr val="tx1"/>
                  </a:solidFill>
                  <a:latin typeface="+mj-lt"/>
                </a:rPr>
                <a:t> </a:t>
              </a:r>
              <a:r>
                <a:rPr lang="es-ES" sz="1100" dirty="0" err="1">
                  <a:solidFill>
                    <a:schemeClr val="tx1"/>
                  </a:solidFill>
                  <a:latin typeface="+mj-lt"/>
                </a:rPr>
                <a:t>of</a:t>
              </a:r>
              <a:r>
                <a:rPr lang="es-ES" sz="1100" dirty="0">
                  <a:solidFill>
                    <a:schemeClr val="tx1"/>
                  </a:solidFill>
                  <a:latin typeface="+mj-lt"/>
                </a:rPr>
                <a:t> </a:t>
              </a:r>
              <a:r>
                <a:rPr lang="es-ES" sz="1100" dirty="0" err="1">
                  <a:solidFill>
                    <a:schemeClr val="tx1"/>
                  </a:solidFill>
                  <a:latin typeface="+mj-lt"/>
                </a:rPr>
                <a:t>multifunctional</a:t>
              </a:r>
              <a:r>
                <a:rPr lang="es-ES" sz="1100" dirty="0">
                  <a:solidFill>
                    <a:schemeClr val="tx1"/>
                  </a:solidFill>
                  <a:latin typeface="+mj-lt"/>
                </a:rPr>
                <a:t> &amp; </a:t>
              </a:r>
              <a:r>
                <a:rPr lang="es-ES" sz="1100" dirty="0" err="1">
                  <a:solidFill>
                    <a:schemeClr val="tx1"/>
                  </a:solidFill>
                  <a:latin typeface="+mj-lt"/>
                </a:rPr>
                <a:t>intelligent</a:t>
              </a:r>
              <a:r>
                <a:rPr lang="es-ES" sz="1100" dirty="0">
                  <a:solidFill>
                    <a:schemeClr val="tx1"/>
                  </a:solidFill>
                  <a:latin typeface="+mj-lt"/>
                </a:rPr>
                <a:t> </a:t>
              </a:r>
              <a:r>
                <a:rPr lang="es-ES" sz="1100" dirty="0" err="1">
                  <a:solidFill>
                    <a:schemeClr val="tx1"/>
                  </a:solidFill>
                  <a:latin typeface="+mj-lt"/>
                </a:rPr>
                <a:t>airframe</a:t>
              </a:r>
              <a:r>
                <a:rPr lang="es-ES" sz="1100" dirty="0">
                  <a:solidFill>
                    <a:schemeClr val="tx1"/>
                  </a:solidFill>
                  <a:latin typeface="+mj-lt"/>
                </a:rPr>
                <a:t> </a:t>
              </a:r>
              <a:r>
                <a:rPr lang="es-ES" sz="1100" dirty="0" err="1">
                  <a:solidFill>
                    <a:schemeClr val="tx1"/>
                  </a:solidFill>
                  <a:latin typeface="+mj-lt"/>
                </a:rPr>
                <a:t>parts</a:t>
              </a:r>
              <a:endParaRPr lang="en-GB" sz="1100" dirty="0">
                <a:solidFill>
                  <a:schemeClr val="tx1"/>
                </a:solidFill>
                <a:latin typeface="+mj-lt"/>
              </a:endParaRPr>
            </a:p>
          </p:txBody>
        </p:sp>
        <p:sp>
          <p:nvSpPr>
            <p:cNvPr id="7" name="Rectángulo 6">
              <a:extLst>
                <a:ext uri="{FF2B5EF4-FFF2-40B4-BE49-F238E27FC236}">
                  <a16:creationId xmlns:a16="http://schemas.microsoft.com/office/drawing/2014/main" id="{531183EB-BEDE-4C0F-B646-D3DBBAB1DD35}"/>
                </a:ext>
              </a:extLst>
            </p:cNvPr>
            <p:cNvSpPr/>
            <p:nvPr/>
          </p:nvSpPr>
          <p:spPr>
            <a:xfrm>
              <a:off x="1406056" y="2199228"/>
              <a:ext cx="1604353" cy="59004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Simulation</a:t>
              </a:r>
              <a:r>
                <a:rPr lang="es-ES" sz="1100" dirty="0">
                  <a:solidFill>
                    <a:schemeClr val="tx1"/>
                  </a:solidFill>
                  <a:latin typeface="+mj-lt"/>
                </a:rPr>
                <a:t> </a:t>
              </a:r>
              <a:r>
                <a:rPr lang="es-ES" sz="1100" dirty="0" err="1">
                  <a:solidFill>
                    <a:schemeClr val="tx1"/>
                  </a:solidFill>
                  <a:latin typeface="+mj-lt"/>
                </a:rPr>
                <a:t>of</a:t>
              </a:r>
              <a:r>
                <a:rPr lang="es-ES" sz="1100" dirty="0">
                  <a:solidFill>
                    <a:schemeClr val="tx1"/>
                  </a:solidFill>
                  <a:latin typeface="+mj-lt"/>
                </a:rPr>
                <a:t> </a:t>
              </a:r>
              <a:r>
                <a:rPr lang="es-ES" sz="1100" dirty="0" err="1">
                  <a:solidFill>
                    <a:schemeClr val="tx1"/>
                  </a:solidFill>
                  <a:latin typeface="+mj-lt"/>
                </a:rPr>
                <a:t>product</a:t>
              </a:r>
              <a:r>
                <a:rPr lang="es-ES" sz="1100" dirty="0">
                  <a:solidFill>
                    <a:schemeClr val="tx1"/>
                  </a:solidFill>
                  <a:latin typeface="+mj-lt"/>
                </a:rPr>
                <a:t> &amp; </a:t>
              </a:r>
              <a:r>
                <a:rPr lang="es-ES" sz="1100" dirty="0" err="1">
                  <a:solidFill>
                    <a:schemeClr val="tx1"/>
                  </a:solidFill>
                  <a:latin typeface="+mj-lt"/>
                </a:rPr>
                <a:t>manufacturing</a:t>
              </a:r>
              <a:endParaRPr lang="en-GB" sz="1100" dirty="0">
                <a:solidFill>
                  <a:schemeClr val="tx1"/>
                </a:solidFill>
                <a:latin typeface="+mj-lt"/>
              </a:endParaRPr>
            </a:p>
          </p:txBody>
        </p:sp>
        <p:sp>
          <p:nvSpPr>
            <p:cNvPr id="8" name="Rectángulo 7">
              <a:extLst>
                <a:ext uri="{FF2B5EF4-FFF2-40B4-BE49-F238E27FC236}">
                  <a16:creationId xmlns:a16="http://schemas.microsoft.com/office/drawing/2014/main" id="{DC327898-4553-4FB5-815A-D8F21314FB4B}"/>
                </a:ext>
              </a:extLst>
            </p:cNvPr>
            <p:cNvSpPr/>
            <p:nvPr/>
          </p:nvSpPr>
          <p:spPr>
            <a:xfrm>
              <a:off x="3427637" y="2199228"/>
              <a:ext cx="1604353" cy="5900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Multistage</a:t>
              </a:r>
              <a:r>
                <a:rPr lang="es-ES" sz="1100" dirty="0">
                  <a:solidFill>
                    <a:schemeClr val="tx1"/>
                  </a:solidFill>
                  <a:latin typeface="+mj-lt"/>
                </a:rPr>
                <a:t> ATL-FFF </a:t>
              </a:r>
              <a:r>
                <a:rPr lang="es-ES" sz="1100" dirty="0" err="1">
                  <a:solidFill>
                    <a:schemeClr val="tx1"/>
                  </a:solidFill>
                  <a:latin typeface="+mj-lt"/>
                </a:rPr>
                <a:t>manufacuring</a:t>
              </a:r>
              <a:endParaRPr lang="en-GB" sz="1100" dirty="0">
                <a:solidFill>
                  <a:schemeClr val="tx1"/>
                </a:solidFill>
                <a:latin typeface="+mj-lt"/>
              </a:endParaRPr>
            </a:p>
          </p:txBody>
        </p:sp>
        <p:sp>
          <p:nvSpPr>
            <p:cNvPr id="9" name="Rectángulo 8">
              <a:extLst>
                <a:ext uri="{FF2B5EF4-FFF2-40B4-BE49-F238E27FC236}">
                  <a16:creationId xmlns:a16="http://schemas.microsoft.com/office/drawing/2014/main" id="{B4B01307-016D-4804-B548-7D2BADD0DD48}"/>
                </a:ext>
              </a:extLst>
            </p:cNvPr>
            <p:cNvSpPr/>
            <p:nvPr/>
          </p:nvSpPr>
          <p:spPr>
            <a:xfrm>
              <a:off x="5449216" y="2199228"/>
              <a:ext cx="1604353" cy="5900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err="1">
                  <a:solidFill>
                    <a:schemeClr val="tx1"/>
                  </a:solidFill>
                  <a:latin typeface="+mj-lt"/>
                </a:rPr>
                <a:t>Manufacturing</a:t>
              </a:r>
              <a:r>
                <a:rPr lang="es-ES" sz="1100" dirty="0">
                  <a:solidFill>
                    <a:schemeClr val="tx1"/>
                  </a:solidFill>
                  <a:latin typeface="+mj-lt"/>
                </a:rPr>
                <a:t> online </a:t>
              </a:r>
              <a:r>
                <a:rPr lang="es-ES" sz="1100" dirty="0" err="1">
                  <a:solidFill>
                    <a:schemeClr val="tx1"/>
                  </a:solidFill>
                  <a:latin typeface="+mj-lt"/>
                </a:rPr>
                <a:t>monitoring</a:t>
              </a:r>
              <a:r>
                <a:rPr lang="es-ES" sz="1100" dirty="0">
                  <a:solidFill>
                    <a:schemeClr val="tx1"/>
                  </a:solidFill>
                  <a:latin typeface="+mj-lt"/>
                </a:rPr>
                <a:t> &amp; NDT data</a:t>
              </a:r>
              <a:endParaRPr lang="en-GB" sz="1100" dirty="0">
                <a:solidFill>
                  <a:schemeClr val="tx1"/>
                </a:solidFill>
                <a:latin typeface="+mj-lt"/>
              </a:endParaRPr>
            </a:p>
          </p:txBody>
        </p:sp>
        <p:sp>
          <p:nvSpPr>
            <p:cNvPr id="10" name="Rectángulo 9">
              <a:extLst>
                <a:ext uri="{FF2B5EF4-FFF2-40B4-BE49-F238E27FC236}">
                  <a16:creationId xmlns:a16="http://schemas.microsoft.com/office/drawing/2014/main" id="{836165F6-255E-44BA-8534-1A5EBB5C04B2}"/>
                </a:ext>
              </a:extLst>
            </p:cNvPr>
            <p:cNvSpPr/>
            <p:nvPr/>
          </p:nvSpPr>
          <p:spPr>
            <a:xfrm>
              <a:off x="7470795" y="2199228"/>
              <a:ext cx="1604353" cy="5900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SHM</a:t>
              </a:r>
              <a:endParaRPr lang="en-GB" sz="1100" dirty="0">
                <a:solidFill>
                  <a:schemeClr val="tx1"/>
                </a:solidFill>
                <a:latin typeface="+mj-lt"/>
              </a:endParaRPr>
            </a:p>
          </p:txBody>
        </p:sp>
        <p:sp>
          <p:nvSpPr>
            <p:cNvPr id="11" name="Rectángulo 10">
              <a:extLst>
                <a:ext uri="{FF2B5EF4-FFF2-40B4-BE49-F238E27FC236}">
                  <a16:creationId xmlns:a16="http://schemas.microsoft.com/office/drawing/2014/main" id="{A894B395-E076-44D7-8054-FCF1F88DEA44}"/>
                </a:ext>
              </a:extLst>
            </p:cNvPr>
            <p:cNvSpPr/>
            <p:nvPr/>
          </p:nvSpPr>
          <p:spPr>
            <a:xfrm>
              <a:off x="9492374" y="2199228"/>
              <a:ext cx="1604353" cy="5900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latin typeface="+mj-lt"/>
                </a:rPr>
                <a:t>MRO</a:t>
              </a:r>
              <a:endParaRPr lang="en-GB" sz="1100" dirty="0">
                <a:solidFill>
                  <a:schemeClr val="tx1"/>
                </a:solidFill>
                <a:latin typeface="+mj-lt"/>
              </a:endParaRPr>
            </a:p>
          </p:txBody>
        </p:sp>
        <p:cxnSp>
          <p:nvCxnSpPr>
            <p:cNvPr id="13" name="Conector recto de flecha 12">
              <a:extLst>
                <a:ext uri="{FF2B5EF4-FFF2-40B4-BE49-F238E27FC236}">
                  <a16:creationId xmlns:a16="http://schemas.microsoft.com/office/drawing/2014/main" id="{9A5FBB0D-C843-485C-BEAB-768914557EDA}"/>
                </a:ext>
              </a:extLst>
            </p:cNvPr>
            <p:cNvCxnSpPr>
              <a:cxnSpLocks/>
              <a:stCxn id="7" idx="3"/>
              <a:endCxn id="8" idx="1"/>
            </p:cNvCxnSpPr>
            <p:nvPr/>
          </p:nvCxnSpPr>
          <p:spPr>
            <a:xfrm>
              <a:off x="3010409" y="2494250"/>
              <a:ext cx="4172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2DA41368-EDD6-4B0A-A070-B52C98D098BE}"/>
                </a:ext>
              </a:extLst>
            </p:cNvPr>
            <p:cNvCxnSpPr>
              <a:cxnSpLocks/>
              <a:stCxn id="9" idx="3"/>
              <a:endCxn id="10" idx="1"/>
            </p:cNvCxnSpPr>
            <p:nvPr/>
          </p:nvCxnSpPr>
          <p:spPr>
            <a:xfrm>
              <a:off x="7053568" y="2494250"/>
              <a:ext cx="417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98E033A6-CA46-4284-8022-6BA546D3B21C}"/>
                </a:ext>
              </a:extLst>
            </p:cNvPr>
            <p:cNvCxnSpPr>
              <a:cxnSpLocks/>
              <a:stCxn id="10" idx="3"/>
              <a:endCxn id="11" idx="1"/>
            </p:cNvCxnSpPr>
            <p:nvPr/>
          </p:nvCxnSpPr>
          <p:spPr>
            <a:xfrm>
              <a:off x="9075147" y="2494250"/>
              <a:ext cx="417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B138FCCD-8FF1-4F8A-BFA7-7CE236F64C24}"/>
                </a:ext>
              </a:extLst>
            </p:cNvPr>
            <p:cNvCxnSpPr/>
            <p:nvPr/>
          </p:nvCxnSpPr>
          <p:spPr>
            <a:xfrm>
              <a:off x="2170390"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79A19D6B-81CC-43E4-89DF-21E28959EEDB}"/>
                </a:ext>
              </a:extLst>
            </p:cNvPr>
            <p:cNvCxnSpPr>
              <a:cxnSpLocks/>
            </p:cNvCxnSpPr>
            <p:nvPr/>
          </p:nvCxnSpPr>
          <p:spPr>
            <a:xfrm flipV="1">
              <a:off x="2322791"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93A87CB2-ABDD-480E-9BEA-2CCE6D9B8121}"/>
                </a:ext>
              </a:extLst>
            </p:cNvPr>
            <p:cNvCxnSpPr/>
            <p:nvPr/>
          </p:nvCxnSpPr>
          <p:spPr>
            <a:xfrm>
              <a:off x="4182068"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8DA8836C-88F0-49EB-A7AE-A22925CDBBC9}"/>
                </a:ext>
              </a:extLst>
            </p:cNvPr>
            <p:cNvCxnSpPr>
              <a:cxnSpLocks/>
            </p:cNvCxnSpPr>
            <p:nvPr/>
          </p:nvCxnSpPr>
          <p:spPr>
            <a:xfrm flipV="1">
              <a:off x="4334468"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C2FED673-2B75-47FB-8082-5168F0EF93C1}"/>
                </a:ext>
              </a:extLst>
            </p:cNvPr>
            <p:cNvCxnSpPr/>
            <p:nvPr/>
          </p:nvCxnSpPr>
          <p:spPr>
            <a:xfrm>
              <a:off x="6193747" y="1946342"/>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6999EA35-E39C-40B3-A782-0503BC4A2DD8}"/>
                </a:ext>
              </a:extLst>
            </p:cNvPr>
            <p:cNvCxnSpPr>
              <a:cxnSpLocks/>
            </p:cNvCxnSpPr>
            <p:nvPr/>
          </p:nvCxnSpPr>
          <p:spPr>
            <a:xfrm flipV="1">
              <a:off x="6346146" y="1946342"/>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a:extLst>
                <a:ext uri="{FF2B5EF4-FFF2-40B4-BE49-F238E27FC236}">
                  <a16:creationId xmlns:a16="http://schemas.microsoft.com/office/drawing/2014/main" id="{34EB70AA-79FD-4F9A-ADB5-19FD5D605CEE}"/>
                </a:ext>
              </a:extLst>
            </p:cNvPr>
            <p:cNvCxnSpPr/>
            <p:nvPr/>
          </p:nvCxnSpPr>
          <p:spPr>
            <a:xfrm>
              <a:off x="8277655" y="1946341"/>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CC5647E4-55D5-4568-AAFA-31AF0A1D20BD}"/>
                </a:ext>
              </a:extLst>
            </p:cNvPr>
            <p:cNvCxnSpPr>
              <a:cxnSpLocks/>
            </p:cNvCxnSpPr>
            <p:nvPr/>
          </p:nvCxnSpPr>
          <p:spPr>
            <a:xfrm flipV="1">
              <a:off x="8430054" y="1946341"/>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AEC5C2E7-9AD8-43CD-923E-BA73C456EECE}"/>
                </a:ext>
              </a:extLst>
            </p:cNvPr>
            <p:cNvCxnSpPr/>
            <p:nvPr/>
          </p:nvCxnSpPr>
          <p:spPr>
            <a:xfrm>
              <a:off x="10258853" y="1946341"/>
              <a:ext cx="0" cy="218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DAAE31CD-7F7D-4CAD-BC8A-BFAB3B91385B}"/>
                </a:ext>
              </a:extLst>
            </p:cNvPr>
            <p:cNvCxnSpPr>
              <a:cxnSpLocks/>
            </p:cNvCxnSpPr>
            <p:nvPr/>
          </p:nvCxnSpPr>
          <p:spPr>
            <a:xfrm flipV="1">
              <a:off x="10411253" y="1946341"/>
              <a:ext cx="0" cy="218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F38300BD-8BEE-4D6E-B94D-0968D9CCF50F}"/>
              </a:ext>
            </a:extLst>
          </p:cNvPr>
          <p:cNvSpPr txBox="1"/>
          <p:nvPr/>
        </p:nvSpPr>
        <p:spPr>
          <a:xfrm>
            <a:off x="10777737" y="5503334"/>
            <a:ext cx="659440" cy="415498"/>
          </a:xfrm>
          <a:prstGeom prst="rect">
            <a:avLst/>
          </a:prstGeom>
          <a:noFill/>
        </p:spPr>
        <p:txBody>
          <a:bodyPr wrap="square" rtlCol="0">
            <a:spAutoFit/>
          </a:bodyPr>
          <a:lstStyle/>
          <a:p>
            <a:r>
              <a:rPr lang="es-ES" sz="1050" dirty="0">
                <a:latin typeface="+mj-lt"/>
              </a:rPr>
              <a:t>Input </a:t>
            </a:r>
            <a:r>
              <a:rPr lang="es-ES" sz="1050" dirty="0" err="1">
                <a:latin typeface="+mj-lt"/>
              </a:rPr>
              <a:t>to</a:t>
            </a:r>
            <a:r>
              <a:rPr lang="es-ES" sz="1050" dirty="0">
                <a:latin typeface="+mj-lt"/>
              </a:rPr>
              <a:t> </a:t>
            </a:r>
            <a:r>
              <a:rPr lang="es-ES" sz="1050" dirty="0" err="1">
                <a:latin typeface="+mj-lt"/>
              </a:rPr>
              <a:t>process</a:t>
            </a:r>
            <a:endParaRPr lang="en-GB" sz="1050" dirty="0">
              <a:latin typeface="+mj-lt"/>
            </a:endParaRPr>
          </a:p>
        </p:txBody>
      </p:sp>
      <p:sp>
        <p:nvSpPr>
          <p:cNvPr id="40" name="CuadroTexto 39">
            <a:extLst>
              <a:ext uri="{FF2B5EF4-FFF2-40B4-BE49-F238E27FC236}">
                <a16:creationId xmlns:a16="http://schemas.microsoft.com/office/drawing/2014/main" id="{0E0B3CCE-57F9-4D28-9534-DE86EADC6E19}"/>
              </a:ext>
            </a:extLst>
          </p:cNvPr>
          <p:cNvSpPr txBox="1"/>
          <p:nvPr/>
        </p:nvSpPr>
        <p:spPr>
          <a:xfrm>
            <a:off x="5482258" y="1882798"/>
            <a:ext cx="6249869" cy="1015663"/>
          </a:xfrm>
          <a:prstGeom prst="rect">
            <a:avLst/>
          </a:prstGeom>
          <a:noFill/>
        </p:spPr>
        <p:txBody>
          <a:bodyPr wrap="square">
            <a:spAutoFit/>
          </a:bodyPr>
          <a:lstStyle/>
          <a:p>
            <a:pPr algn="ctr" fontAlgn="base"/>
            <a:r>
              <a:rPr lang="en-GB" sz="2000" b="1" i="0" u="none" strike="noStrike" dirty="0">
                <a:effectLst/>
                <a:latin typeface="+mj-lt"/>
              </a:rPr>
              <a:t>DOMMINIO</a:t>
            </a:r>
            <a:endParaRPr lang="en-GB" sz="2000" b="1" dirty="0">
              <a:latin typeface="+mj-lt"/>
            </a:endParaRPr>
          </a:p>
          <a:p>
            <a:pPr algn="ctr" fontAlgn="base"/>
            <a:r>
              <a:rPr lang="en-GB" sz="2000" i="0" u="none" strike="noStrike" dirty="0">
                <a:effectLst/>
                <a:latin typeface="+mj-lt"/>
              </a:rPr>
              <a:t>Digital method for </a:t>
            </a:r>
            <a:r>
              <a:rPr lang="en-GB" sz="2000" i="0" u="none" strike="noStrike" dirty="0" err="1">
                <a:effectLst/>
                <a:latin typeface="+mj-lt"/>
              </a:rPr>
              <a:t>imprOved</a:t>
            </a:r>
            <a:r>
              <a:rPr lang="en-GB" sz="2000" i="0" u="none" strike="noStrike" dirty="0">
                <a:effectLst/>
                <a:latin typeface="+mj-lt"/>
              </a:rPr>
              <a:t> Manufacturing of next-generation </a:t>
            </a:r>
            <a:r>
              <a:rPr lang="en-GB" sz="2000" i="0" u="none" strike="noStrike" dirty="0" err="1">
                <a:effectLst/>
                <a:latin typeface="+mj-lt"/>
              </a:rPr>
              <a:t>MultIfuNctIOnal</a:t>
            </a:r>
            <a:r>
              <a:rPr lang="en-GB" sz="2000" i="0" u="none" strike="noStrike" dirty="0">
                <a:effectLst/>
                <a:latin typeface="+mj-lt"/>
              </a:rPr>
              <a:t> airframe parts</a:t>
            </a:r>
            <a:endParaRPr lang="en-GB" sz="2000" dirty="0">
              <a:latin typeface="+mj-lt"/>
            </a:endParaRPr>
          </a:p>
        </p:txBody>
      </p:sp>
      <p:pic>
        <p:nvPicPr>
          <p:cNvPr id="1026" name="Picture 2">
            <a:extLst>
              <a:ext uri="{FF2B5EF4-FFF2-40B4-BE49-F238E27FC236}">
                <a16:creationId xmlns:a16="http://schemas.microsoft.com/office/drawing/2014/main" id="{60754D07-B684-44DD-86FA-A60991CF6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14" y="2535344"/>
            <a:ext cx="3515580" cy="3158259"/>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a:extLst>
              <a:ext uri="{FF2B5EF4-FFF2-40B4-BE49-F238E27FC236}">
                <a16:creationId xmlns:a16="http://schemas.microsoft.com/office/drawing/2014/main" id="{45307D38-8427-406C-9AAC-F7C0F2C3E725}"/>
              </a:ext>
            </a:extLst>
          </p:cNvPr>
          <p:cNvSpPr txBox="1"/>
          <p:nvPr/>
        </p:nvSpPr>
        <p:spPr>
          <a:xfrm>
            <a:off x="199791" y="1882798"/>
            <a:ext cx="4065379" cy="707886"/>
          </a:xfrm>
          <a:prstGeom prst="rect">
            <a:avLst/>
          </a:prstGeom>
          <a:noFill/>
        </p:spPr>
        <p:txBody>
          <a:bodyPr wrap="square">
            <a:spAutoFit/>
          </a:bodyPr>
          <a:lstStyle/>
          <a:p>
            <a:pPr algn="ctr" fontAlgn="base"/>
            <a:r>
              <a:rPr lang="en-GB" sz="2000" b="1" i="0" u="none" strike="noStrike" dirty="0">
                <a:effectLst/>
                <a:latin typeface="+mj-lt"/>
              </a:rPr>
              <a:t>Multidisciplinary Design Optimization </a:t>
            </a:r>
            <a:r>
              <a:rPr lang="en-GB" sz="2000" i="0" u="none" strike="noStrike" dirty="0">
                <a:effectLst/>
                <a:latin typeface="+mj-lt"/>
              </a:rPr>
              <a:t>(MDO)</a:t>
            </a:r>
            <a:endParaRPr lang="en-GB" sz="2000" dirty="0">
              <a:latin typeface="+mj-lt"/>
            </a:endParaRPr>
          </a:p>
        </p:txBody>
      </p:sp>
      <p:cxnSp>
        <p:nvCxnSpPr>
          <p:cNvPr id="37" name="Conector recto de flecha 36">
            <a:extLst>
              <a:ext uri="{FF2B5EF4-FFF2-40B4-BE49-F238E27FC236}">
                <a16:creationId xmlns:a16="http://schemas.microsoft.com/office/drawing/2014/main" id="{1D88E3D8-2C96-4DC4-B458-E304326FAFFE}"/>
              </a:ext>
            </a:extLst>
          </p:cNvPr>
          <p:cNvCxnSpPr>
            <a:cxnSpLocks/>
          </p:cNvCxnSpPr>
          <p:nvPr/>
        </p:nvCxnSpPr>
        <p:spPr>
          <a:xfrm>
            <a:off x="7744709" y="4591037"/>
            <a:ext cx="268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 la derecha 11">
            <a:extLst>
              <a:ext uri="{FF2B5EF4-FFF2-40B4-BE49-F238E27FC236}">
                <a16:creationId xmlns:a16="http://schemas.microsoft.com/office/drawing/2014/main" id="{6EE360EB-48CF-4C68-8E2C-FE7EC144D98F}"/>
              </a:ext>
            </a:extLst>
          </p:cNvPr>
          <p:cNvSpPr/>
          <p:nvPr/>
        </p:nvSpPr>
        <p:spPr>
          <a:xfrm flipH="1">
            <a:off x="3386415" y="2605975"/>
            <a:ext cx="1891862" cy="1419318"/>
          </a:xfrm>
          <a:prstGeom prst="rightArrow">
            <a:avLst>
              <a:gd name="adj1" fmla="val 65369"/>
              <a:gd name="adj2" fmla="val 67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a:t>Lifecycle</a:t>
            </a:r>
            <a:r>
              <a:rPr lang="es-ES" sz="1400" b="1" dirty="0"/>
              <a:t> data</a:t>
            </a:r>
          </a:p>
          <a:p>
            <a:pPr algn="ctr"/>
            <a:r>
              <a:rPr lang="es-ES" sz="1400" dirty="0" err="1"/>
              <a:t>Simulation</a:t>
            </a:r>
            <a:r>
              <a:rPr lang="es-ES" sz="1400" dirty="0"/>
              <a:t> | </a:t>
            </a:r>
            <a:r>
              <a:rPr lang="es-ES" sz="1400" dirty="0" err="1"/>
              <a:t>Manufacturing</a:t>
            </a:r>
            <a:r>
              <a:rPr lang="es-ES" sz="1400" dirty="0"/>
              <a:t> | </a:t>
            </a:r>
            <a:r>
              <a:rPr lang="es-ES" sz="1400" dirty="0" err="1"/>
              <a:t>Inservice</a:t>
            </a:r>
            <a:endParaRPr lang="en-GB" sz="1400" dirty="0"/>
          </a:p>
        </p:txBody>
      </p:sp>
    </p:spTree>
    <p:extLst>
      <p:ext uri="{BB962C8B-B14F-4D97-AF65-F5344CB8AC3E}">
        <p14:creationId xmlns:p14="http://schemas.microsoft.com/office/powerpoint/2010/main" val="4278857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7</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Tree>
    <p:extLst>
      <p:ext uri="{BB962C8B-B14F-4D97-AF65-F5344CB8AC3E}">
        <p14:creationId xmlns:p14="http://schemas.microsoft.com/office/powerpoint/2010/main" val="140630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8</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
        <p:nvSpPr>
          <p:cNvPr id="8" name="CuadroTexto 7">
            <a:extLst>
              <a:ext uri="{FF2B5EF4-FFF2-40B4-BE49-F238E27FC236}">
                <a16:creationId xmlns:a16="http://schemas.microsoft.com/office/drawing/2014/main" id="{E980DE71-6AD6-4899-A711-98792D99CF2E}"/>
              </a:ext>
            </a:extLst>
          </p:cNvPr>
          <p:cNvSpPr txBox="1"/>
          <p:nvPr/>
        </p:nvSpPr>
        <p:spPr>
          <a:xfrm>
            <a:off x="319200" y="4457674"/>
            <a:ext cx="4938876" cy="892552"/>
          </a:xfrm>
          <a:prstGeom prst="rect">
            <a:avLst/>
          </a:prstGeom>
          <a:solidFill>
            <a:schemeClr val="bg1"/>
          </a:solidFill>
        </p:spPr>
        <p:txBody>
          <a:bodyPr wrap="square">
            <a:spAutoFit/>
          </a:bodyPr>
          <a:lstStyle/>
          <a:p>
            <a:pPr marL="342900" indent="-342900">
              <a:spcAft>
                <a:spcPts val="600"/>
              </a:spcAft>
              <a:buFont typeface="Wingdings" panose="05000000000000000000" pitchFamily="2" charset="2"/>
              <a:buChar char="Ø"/>
            </a:pPr>
            <a:r>
              <a:rPr lang="en-GB" sz="1400" b="1" i="0" u="none" strike="noStrike" baseline="0" dirty="0">
                <a:solidFill>
                  <a:srgbClr val="000000"/>
                </a:solidFill>
                <a:latin typeface="+mj-lt"/>
              </a:rPr>
              <a:t>Flexible multistage robotic-based production processes</a:t>
            </a:r>
          </a:p>
          <a:p>
            <a:pPr marL="742950" lvl="1" indent="-285750">
              <a:spcAft>
                <a:spcPts val="600"/>
              </a:spcAft>
              <a:buFont typeface="Wingdings" panose="05000000000000000000" pitchFamily="2" charset="2"/>
              <a:buChar char="v"/>
            </a:pPr>
            <a:r>
              <a:rPr lang="en-GB" sz="1400" dirty="0">
                <a:solidFill>
                  <a:srgbClr val="000000"/>
                </a:solidFill>
                <a:latin typeface="+mj-lt"/>
              </a:rPr>
              <a:t>Combining ATL and FFF</a:t>
            </a:r>
          </a:p>
          <a:p>
            <a:pPr marL="742950" lvl="1" indent="-285750">
              <a:spcAft>
                <a:spcPts val="600"/>
              </a:spcAft>
              <a:buFont typeface="Wingdings" panose="05000000000000000000" pitchFamily="2" charset="2"/>
              <a:buChar char="v"/>
            </a:pPr>
            <a:r>
              <a:rPr lang="en-GB" sz="1400" dirty="0" err="1">
                <a:solidFill>
                  <a:srgbClr val="000000"/>
                </a:solidFill>
                <a:latin typeface="+mj-lt"/>
              </a:rPr>
              <a:t>cCNT</a:t>
            </a:r>
            <a:r>
              <a:rPr lang="en-GB" sz="1400" dirty="0">
                <a:solidFill>
                  <a:srgbClr val="000000"/>
                </a:solidFill>
                <a:latin typeface="+mj-lt"/>
              </a:rPr>
              <a:t> filaments (SHM), </a:t>
            </a:r>
            <a:r>
              <a:rPr lang="en-GB" sz="1400" i="0" u="none" strike="noStrike" baseline="0" dirty="0">
                <a:solidFill>
                  <a:srgbClr val="000000"/>
                </a:solidFill>
                <a:latin typeface="+mj-lt"/>
              </a:rPr>
              <a:t>CCF and NPs reinforced filaments</a:t>
            </a:r>
          </a:p>
        </p:txBody>
      </p:sp>
      <p:sp>
        <p:nvSpPr>
          <p:cNvPr id="9" name="CuadroTexto 8">
            <a:extLst>
              <a:ext uri="{FF2B5EF4-FFF2-40B4-BE49-F238E27FC236}">
                <a16:creationId xmlns:a16="http://schemas.microsoft.com/office/drawing/2014/main" id="{80816F9C-3670-4251-BB21-F4F57D8603F3}"/>
              </a:ext>
            </a:extLst>
          </p:cNvPr>
          <p:cNvSpPr txBox="1"/>
          <p:nvPr/>
        </p:nvSpPr>
        <p:spPr>
          <a:xfrm>
            <a:off x="319200" y="4076700"/>
            <a:ext cx="4938876" cy="369332"/>
          </a:xfrm>
          <a:prstGeom prst="rect">
            <a:avLst/>
          </a:prstGeom>
          <a:solidFill>
            <a:schemeClr val="accent2">
              <a:lumMod val="20000"/>
              <a:lumOff val="80000"/>
            </a:schemeClr>
          </a:solidFill>
        </p:spPr>
        <p:txBody>
          <a:bodyPr wrap="square">
            <a:spAutoFit/>
          </a:bodyPr>
          <a:lstStyle/>
          <a:p>
            <a:pPr algn="ctr"/>
            <a:r>
              <a:rPr lang="es-ES" b="1" i="0" u="none" strike="noStrike" baseline="0" dirty="0">
                <a:solidFill>
                  <a:srgbClr val="000000"/>
                </a:solidFill>
                <a:latin typeface="+mj-lt"/>
              </a:rPr>
              <a:t>MANUFACTURING</a:t>
            </a:r>
            <a:endParaRPr lang="en-GB" b="1" i="0" u="none" strike="noStrike" baseline="0" dirty="0">
              <a:solidFill>
                <a:srgbClr val="000000"/>
              </a:solidFill>
              <a:latin typeface="+mj-lt"/>
            </a:endParaRPr>
          </a:p>
        </p:txBody>
      </p:sp>
      <p:sp>
        <p:nvSpPr>
          <p:cNvPr id="4" name="Rectángulo 3">
            <a:extLst>
              <a:ext uri="{FF2B5EF4-FFF2-40B4-BE49-F238E27FC236}">
                <a16:creationId xmlns:a16="http://schemas.microsoft.com/office/drawing/2014/main" id="{7FC37B9A-A8EC-455E-8E0C-1253FBED9C76}"/>
              </a:ext>
            </a:extLst>
          </p:cNvPr>
          <p:cNvSpPr/>
          <p:nvPr/>
        </p:nvSpPr>
        <p:spPr>
          <a:xfrm>
            <a:off x="5778500" y="669956"/>
            <a:ext cx="2667000" cy="2149443"/>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243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0"/>
          </p:nvPr>
        </p:nvSpPr>
        <p:spPr>
          <a:xfrm>
            <a:off x="9129600" y="6107600"/>
            <a:ext cx="2743200" cy="365125"/>
          </a:xfrm>
        </p:spPr>
        <p:txBody>
          <a:bodyPr/>
          <a:lstStyle/>
          <a:p>
            <a:fld id="{BBC95AA2-3B59-4831-8BC6-006282D7F8BD}" type="slidenum">
              <a:rPr lang="en-GB" smtClean="0"/>
              <a:t>9</a:t>
            </a:fld>
            <a:endParaRPr lang="en-GB"/>
          </a:p>
        </p:txBody>
      </p:sp>
      <p:sp>
        <p:nvSpPr>
          <p:cNvPr id="3" name="Título 2"/>
          <p:cNvSpPr>
            <a:spLocks noGrp="1"/>
          </p:cNvSpPr>
          <p:nvPr>
            <p:ph type="title"/>
          </p:nvPr>
        </p:nvSpPr>
        <p:spPr/>
        <p:txBody>
          <a:bodyPr/>
          <a:lstStyle/>
          <a:p>
            <a:r>
              <a:rPr lang="es-ES_tradnl"/>
              <a:t>MAIN ROLES</a:t>
            </a:r>
          </a:p>
        </p:txBody>
      </p:sp>
      <p:pic>
        <p:nvPicPr>
          <p:cNvPr id="30" name="Imagen 29">
            <a:extLst>
              <a:ext uri="{FF2B5EF4-FFF2-40B4-BE49-F238E27FC236}">
                <a16:creationId xmlns:a16="http://schemas.microsoft.com/office/drawing/2014/main" id="{4B227627-D0F3-4B10-9CB3-8527CE6DE9C2}"/>
              </a:ext>
            </a:extLst>
          </p:cNvPr>
          <p:cNvPicPr>
            <a:picLocks noChangeAspect="1"/>
          </p:cNvPicPr>
          <p:nvPr/>
        </p:nvPicPr>
        <p:blipFill>
          <a:blip r:embed="rId2"/>
          <a:stretch>
            <a:fillRect/>
          </a:stretch>
        </p:blipFill>
        <p:spPr>
          <a:xfrm>
            <a:off x="319200" y="71497"/>
            <a:ext cx="11734800" cy="3948990"/>
          </a:xfrm>
          <a:prstGeom prst="rect">
            <a:avLst/>
          </a:prstGeom>
        </p:spPr>
      </p:pic>
      <p:sp>
        <p:nvSpPr>
          <p:cNvPr id="8" name="CuadroTexto 7">
            <a:extLst>
              <a:ext uri="{FF2B5EF4-FFF2-40B4-BE49-F238E27FC236}">
                <a16:creationId xmlns:a16="http://schemas.microsoft.com/office/drawing/2014/main" id="{E980DE71-6AD6-4899-A711-98792D99CF2E}"/>
              </a:ext>
            </a:extLst>
          </p:cNvPr>
          <p:cNvSpPr txBox="1"/>
          <p:nvPr/>
        </p:nvSpPr>
        <p:spPr>
          <a:xfrm>
            <a:off x="319200" y="4457674"/>
            <a:ext cx="4938876" cy="2062103"/>
          </a:xfrm>
          <a:prstGeom prst="rect">
            <a:avLst/>
          </a:prstGeom>
          <a:solidFill>
            <a:schemeClr val="bg1"/>
          </a:solidFill>
        </p:spPr>
        <p:txBody>
          <a:bodyPr wrap="square">
            <a:spAutoFit/>
          </a:bodyPr>
          <a:lstStyle/>
          <a:p>
            <a:pPr marL="342900" indent="-342900">
              <a:spcAft>
                <a:spcPts val="600"/>
              </a:spcAft>
              <a:buFont typeface="Wingdings" panose="05000000000000000000" pitchFamily="2" charset="2"/>
              <a:buChar char="Ø"/>
            </a:pPr>
            <a:r>
              <a:rPr lang="en-GB" sz="1400" b="1" i="0" u="none" strike="noStrike" baseline="0" dirty="0">
                <a:solidFill>
                  <a:srgbClr val="000000"/>
                </a:solidFill>
                <a:latin typeface="+mj-lt"/>
              </a:rPr>
              <a:t>Flexible multistage robotic-based production processes</a:t>
            </a:r>
          </a:p>
          <a:p>
            <a:pPr marL="742950" lvl="1" indent="-285750">
              <a:spcAft>
                <a:spcPts val="600"/>
              </a:spcAft>
              <a:buFont typeface="Wingdings" panose="05000000000000000000" pitchFamily="2" charset="2"/>
              <a:buChar char="v"/>
            </a:pPr>
            <a:r>
              <a:rPr lang="en-GB" sz="1400" dirty="0">
                <a:solidFill>
                  <a:srgbClr val="000000"/>
                </a:solidFill>
                <a:latin typeface="+mj-lt"/>
              </a:rPr>
              <a:t>Combining ATL and FFF</a:t>
            </a:r>
          </a:p>
          <a:p>
            <a:pPr marL="742950" lvl="1" indent="-285750">
              <a:spcAft>
                <a:spcPts val="600"/>
              </a:spcAft>
              <a:buFont typeface="Wingdings" panose="05000000000000000000" pitchFamily="2" charset="2"/>
              <a:buChar char="v"/>
            </a:pPr>
            <a:r>
              <a:rPr lang="en-GB" sz="1400" dirty="0" err="1">
                <a:solidFill>
                  <a:srgbClr val="000000"/>
                </a:solidFill>
                <a:latin typeface="+mj-lt"/>
              </a:rPr>
              <a:t>cCNT</a:t>
            </a:r>
            <a:r>
              <a:rPr lang="en-GB" sz="1400" dirty="0">
                <a:solidFill>
                  <a:srgbClr val="000000"/>
                </a:solidFill>
                <a:latin typeface="+mj-lt"/>
              </a:rPr>
              <a:t> filaments (SHM), </a:t>
            </a:r>
            <a:r>
              <a:rPr lang="en-GB" sz="1400" i="0" u="none" strike="noStrike" baseline="0" dirty="0">
                <a:solidFill>
                  <a:srgbClr val="000000"/>
                </a:solidFill>
                <a:latin typeface="+mj-lt"/>
              </a:rPr>
              <a:t>CCF and NPs reinforced filaments</a:t>
            </a:r>
          </a:p>
          <a:p>
            <a:pPr marL="285750" indent="-285750" algn="l">
              <a:spcAft>
                <a:spcPts val="600"/>
              </a:spcAft>
              <a:buFont typeface="Wingdings" panose="05000000000000000000" pitchFamily="2" charset="2"/>
              <a:buChar char="Ø"/>
            </a:pPr>
            <a:r>
              <a:rPr lang="en-GB" sz="1400" b="1" i="0" u="none" strike="noStrike" baseline="0" dirty="0">
                <a:solidFill>
                  <a:srgbClr val="000000"/>
                </a:solidFill>
                <a:latin typeface="+mj-lt"/>
              </a:rPr>
              <a:t>Quality-by-Design (</a:t>
            </a:r>
            <a:r>
              <a:rPr lang="en-GB" sz="1400" b="1" i="0" u="none" strike="noStrike" baseline="0" dirty="0" err="1">
                <a:solidFill>
                  <a:srgbClr val="000000"/>
                </a:solidFill>
                <a:latin typeface="+mj-lt"/>
              </a:rPr>
              <a:t>QbD</a:t>
            </a:r>
            <a:r>
              <a:rPr lang="en-GB" sz="1400" b="1" i="0" u="none" strike="noStrike" baseline="0" dirty="0">
                <a:solidFill>
                  <a:srgbClr val="000000"/>
                </a:solidFill>
                <a:latin typeface="+mj-lt"/>
              </a:rPr>
              <a:t>) manufacturing strategy </a:t>
            </a:r>
            <a:endParaRPr lang="en-GB" sz="1400" b="0" i="0" u="none" strike="noStrike" baseline="0" dirty="0">
              <a:solidFill>
                <a:srgbClr val="000000"/>
              </a:solidFill>
              <a:latin typeface="+mj-lt"/>
            </a:endParaRPr>
          </a:p>
          <a:p>
            <a:pPr marL="742950" lvl="1" indent="-285750">
              <a:spcAft>
                <a:spcPts val="600"/>
              </a:spcAft>
              <a:buFont typeface="Wingdings" panose="05000000000000000000" pitchFamily="2" charset="2"/>
              <a:buChar char="v"/>
            </a:pPr>
            <a:r>
              <a:rPr lang="en-GB" sz="1400" dirty="0">
                <a:solidFill>
                  <a:srgbClr val="000000"/>
                </a:solidFill>
                <a:latin typeface="+mj-lt"/>
              </a:rPr>
              <a:t>Laser scanning-assisted heating </a:t>
            </a:r>
          </a:p>
          <a:p>
            <a:pPr marL="742950" lvl="1" indent="-285750">
              <a:spcAft>
                <a:spcPts val="600"/>
              </a:spcAft>
              <a:buFont typeface="Wingdings" panose="05000000000000000000" pitchFamily="2" charset="2"/>
              <a:buChar char="v"/>
            </a:pPr>
            <a:r>
              <a:rPr lang="en-GB" sz="1400" dirty="0">
                <a:solidFill>
                  <a:srgbClr val="000000"/>
                </a:solidFill>
                <a:latin typeface="+mj-lt"/>
              </a:rPr>
              <a:t>FFF nozzle with improved thermal control</a:t>
            </a:r>
          </a:p>
          <a:p>
            <a:pPr marL="742950" lvl="1" indent="-285750">
              <a:spcAft>
                <a:spcPts val="600"/>
              </a:spcAft>
              <a:buFont typeface="Wingdings" panose="05000000000000000000" pitchFamily="2" charset="2"/>
              <a:buChar char="v"/>
            </a:pPr>
            <a:r>
              <a:rPr lang="en-GB" sz="1400" dirty="0">
                <a:solidFill>
                  <a:srgbClr val="000000"/>
                </a:solidFill>
                <a:latin typeface="+mj-lt"/>
              </a:rPr>
              <a:t>Non-contact ultrasound method for in-line</a:t>
            </a:r>
          </a:p>
        </p:txBody>
      </p:sp>
      <p:sp>
        <p:nvSpPr>
          <p:cNvPr id="9" name="CuadroTexto 8">
            <a:extLst>
              <a:ext uri="{FF2B5EF4-FFF2-40B4-BE49-F238E27FC236}">
                <a16:creationId xmlns:a16="http://schemas.microsoft.com/office/drawing/2014/main" id="{80816F9C-3670-4251-BB21-F4F57D8603F3}"/>
              </a:ext>
            </a:extLst>
          </p:cNvPr>
          <p:cNvSpPr txBox="1"/>
          <p:nvPr/>
        </p:nvSpPr>
        <p:spPr>
          <a:xfrm>
            <a:off x="319200" y="4076700"/>
            <a:ext cx="4938876" cy="369332"/>
          </a:xfrm>
          <a:prstGeom prst="rect">
            <a:avLst/>
          </a:prstGeom>
          <a:solidFill>
            <a:schemeClr val="accent2">
              <a:lumMod val="20000"/>
              <a:lumOff val="80000"/>
            </a:schemeClr>
          </a:solidFill>
        </p:spPr>
        <p:txBody>
          <a:bodyPr wrap="square">
            <a:spAutoFit/>
          </a:bodyPr>
          <a:lstStyle/>
          <a:p>
            <a:pPr algn="ctr"/>
            <a:r>
              <a:rPr lang="es-ES" b="1" i="0" u="none" strike="noStrike" baseline="0" dirty="0">
                <a:solidFill>
                  <a:srgbClr val="000000"/>
                </a:solidFill>
                <a:latin typeface="+mj-lt"/>
              </a:rPr>
              <a:t>MANUFACTURING</a:t>
            </a:r>
            <a:endParaRPr lang="en-GB" b="1" i="0" u="none" strike="noStrike" baseline="0" dirty="0">
              <a:solidFill>
                <a:srgbClr val="000000"/>
              </a:solidFill>
              <a:latin typeface="+mj-lt"/>
            </a:endParaRPr>
          </a:p>
        </p:txBody>
      </p:sp>
      <p:sp>
        <p:nvSpPr>
          <p:cNvPr id="11" name="Rectángulo 10">
            <a:extLst>
              <a:ext uri="{FF2B5EF4-FFF2-40B4-BE49-F238E27FC236}">
                <a16:creationId xmlns:a16="http://schemas.microsoft.com/office/drawing/2014/main" id="{B936C456-D187-4A87-8F60-1595ED4AA223}"/>
              </a:ext>
            </a:extLst>
          </p:cNvPr>
          <p:cNvSpPr/>
          <p:nvPr/>
        </p:nvSpPr>
        <p:spPr>
          <a:xfrm>
            <a:off x="8432800" y="669957"/>
            <a:ext cx="1701800" cy="2085943"/>
          </a:xfrm>
          <a:prstGeom prst="rect">
            <a:avLst/>
          </a:prstGeom>
          <a:solidFill>
            <a:srgbClr val="BD0926">
              <a:alpha val="15000"/>
            </a:srgbClr>
          </a:solidFill>
          <a:ln>
            <a:solidFill>
              <a:srgbClr val="BD09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7302834"/>
      </p:ext>
    </p:extLst>
  </p:cSld>
  <p:clrMapOvr>
    <a:masterClrMapping/>
  </p:clrMapOvr>
</p:sld>
</file>

<file path=ppt/theme/theme1.xml><?xml version="1.0" encoding="utf-8"?>
<a:theme xmlns:a="http://schemas.openxmlformats.org/drawingml/2006/main" name="Front_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ueba_patron" id="{B93F34A6-49C0-468E-96FC-E01BCF8AE9C9}" vid="{595E694E-8F0B-4E0F-9241-09860628F2B0}"/>
    </a:ext>
  </a:extLst>
</a:theme>
</file>

<file path=ppt/theme/theme2.xml><?xml version="1.0" encoding="utf-8"?>
<a:theme xmlns:a="http://schemas.openxmlformats.org/drawingml/2006/main" name="Middle_Slid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_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nal_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prueba_patron</Template>
  <TotalTime>758</TotalTime>
  <Words>1042</Words>
  <Application>Microsoft Office PowerPoint</Application>
  <PresentationFormat>Panorámica</PresentationFormat>
  <Paragraphs>140</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14</vt:i4>
      </vt:variant>
    </vt:vector>
  </HeadingPairs>
  <TitlesOfParts>
    <vt:vector size="23" baseType="lpstr">
      <vt:lpstr>Arial</vt:lpstr>
      <vt:lpstr>Calibri</vt:lpstr>
      <vt:lpstr>Calibri Light</vt:lpstr>
      <vt:lpstr>Trebuchet MS</vt:lpstr>
      <vt:lpstr>Wingdings</vt:lpstr>
      <vt:lpstr>Front_Slide</vt:lpstr>
      <vt:lpstr>Middle_Slidde</vt:lpstr>
      <vt:lpstr>Content_Slide</vt:lpstr>
      <vt:lpstr>Final_Slide</vt:lpstr>
      <vt:lpstr>DOMMINIO 1st Open Workshop</vt:lpstr>
      <vt:lpstr>DOMMINIO OVERVIEW</vt:lpstr>
      <vt:lpstr>INTRODUCTION</vt:lpstr>
      <vt:lpstr>BACKGROUND AND MAIN OBJECTIVE</vt:lpstr>
      <vt:lpstr>Concept</vt:lpstr>
      <vt:lpstr>Concept</vt:lpstr>
      <vt:lpstr>MAIN ROLES</vt:lpstr>
      <vt:lpstr>MAIN ROLES</vt:lpstr>
      <vt:lpstr>MAIN ROLES</vt:lpstr>
      <vt:lpstr>MAIN ROLES</vt:lpstr>
      <vt:lpstr>MAIN ROLES</vt:lpstr>
      <vt:lpstr>MAIN ROLES</vt:lpstr>
      <vt:lpstr>SPECIFIC TARGETS</vt:lpstr>
      <vt:lpstr>Pablo Romero Rodríguez | R&amp;D Program Manager - DOMMINIO Project Coordinator +34 672 62 35 49 | pablo.rodriguez@aimen.es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AIMEN - Leticia Alarcón Sabarís</dc:creator>
  <cp:lastModifiedBy>AIMEN - Pablo Romero Rodríguez</cp:lastModifiedBy>
  <cp:revision>72</cp:revision>
  <dcterms:created xsi:type="dcterms:W3CDTF">2018-11-12T10:54:35Z</dcterms:created>
  <dcterms:modified xsi:type="dcterms:W3CDTF">2021-11-29T17:04:29Z</dcterms:modified>
</cp:coreProperties>
</file>